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912" r:id="rId4"/>
    <p:sldMasterId id="2147483924" r:id="rId5"/>
    <p:sldMasterId id="2147483936" r:id="rId6"/>
    <p:sldMasterId id="2147483948" r:id="rId7"/>
    <p:sldMasterId id="2147483984" r:id="rId8"/>
    <p:sldMasterId id="2147483996" r:id="rId9"/>
    <p:sldMasterId id="2147484008" r:id="rId10"/>
    <p:sldMasterId id="2147484032" r:id="rId11"/>
  </p:sldMasterIdLst>
  <p:notesMasterIdLst>
    <p:notesMasterId r:id="rId35"/>
  </p:notesMasterIdLst>
  <p:sldIdLst>
    <p:sldId id="296" r:id="rId12"/>
    <p:sldId id="359" r:id="rId13"/>
    <p:sldId id="360" r:id="rId14"/>
    <p:sldId id="386" r:id="rId15"/>
    <p:sldId id="361" r:id="rId16"/>
    <p:sldId id="356" r:id="rId17"/>
    <p:sldId id="362" r:id="rId18"/>
    <p:sldId id="367" r:id="rId19"/>
    <p:sldId id="368" r:id="rId20"/>
    <p:sldId id="369" r:id="rId21"/>
    <p:sldId id="370" r:id="rId22"/>
    <p:sldId id="371" r:id="rId23"/>
    <p:sldId id="372" r:id="rId24"/>
    <p:sldId id="373" r:id="rId25"/>
    <p:sldId id="374" r:id="rId26"/>
    <p:sldId id="375" r:id="rId27"/>
    <p:sldId id="376" r:id="rId28"/>
    <p:sldId id="377" r:id="rId29"/>
    <p:sldId id="378" r:id="rId30"/>
    <p:sldId id="379" r:id="rId31"/>
    <p:sldId id="380" r:id="rId32"/>
    <p:sldId id="381" r:id="rId33"/>
    <p:sldId id="357" r:id="rId34"/>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02"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17DE0-ABD3-4481-9E98-A35A8A23496D}" type="datetimeFigureOut">
              <a:rPr lang="ru-RU" smtClean="0"/>
              <a:t>23.10.2024</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1A15B-F39A-4EC8-AEDE-2BE283582417}" type="slidenum">
              <a:rPr lang="ru-RU" smtClean="0"/>
              <a:t>‹#›</a:t>
            </a:fld>
            <a:endParaRPr lang="ru-RU"/>
          </a:p>
        </p:txBody>
      </p:sp>
    </p:spTree>
    <p:extLst>
      <p:ext uri="{BB962C8B-B14F-4D97-AF65-F5344CB8AC3E}">
        <p14:creationId xmlns:p14="http://schemas.microsoft.com/office/powerpoint/2010/main" val="1419485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81A15B-F39A-4EC8-AEDE-2BE283582417}" type="slidenum">
              <a:rPr lang="ru-RU" smtClean="0"/>
              <a:t>5</a:t>
            </a:fld>
            <a:endParaRPr lang="ru-RU"/>
          </a:p>
        </p:txBody>
      </p:sp>
    </p:spTree>
    <p:extLst>
      <p:ext uri="{BB962C8B-B14F-4D97-AF65-F5344CB8AC3E}">
        <p14:creationId xmlns:p14="http://schemas.microsoft.com/office/powerpoint/2010/main" val="1650058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23.10.2024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23.10.2024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5DCA577E-AAFC-4FB0-A8E1-17ABC4D03659}"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6A6580BC-6B51-4973-B865-AB9F737B90FF}"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8789856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558354FA-046F-4B52-95A9-562AE3AB2079}"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00405CB9-E9C8-47E1-B500-97EA3BC93192}"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6154520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779196FB-38E9-4458-A077-03DED4130947}"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D195D426-4E9A-460F-B3A7-00432C392A90}"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4206322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ECC56605-480C-4E02-A8A8-1FC858C92C6B}"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11F98FDB-CC79-4C86-8810-6B16B2AC4B14}"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2323608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7C93B2A6-115B-41B1-B9D6-6884E281C946}" type="datetimeFigureOut">
              <a:rPr lang="ru-RU">
                <a:solidFill>
                  <a:prstClr val="black">
                    <a:tint val="75000"/>
                  </a:prstClr>
                </a:solidFill>
              </a:rPr>
              <a:pPr>
                <a:defRPr/>
              </a:pPr>
              <a:t>23.10.2024</a:t>
            </a:fld>
            <a:endParaRPr lang="ru-RU">
              <a:solidFill>
                <a:prstClr val="black">
                  <a:tint val="75000"/>
                </a:prstClr>
              </a:solidFill>
            </a:endParaRPr>
          </a:p>
        </p:txBody>
      </p:sp>
      <p:sp>
        <p:nvSpPr>
          <p:cNvPr id="8"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9" name="Номер слайда 5"/>
          <p:cNvSpPr>
            <a:spLocks noGrp="1"/>
          </p:cNvSpPr>
          <p:nvPr>
            <p:ph type="sldNum" sz="quarter" idx="12"/>
          </p:nvPr>
        </p:nvSpPr>
        <p:spPr/>
        <p:txBody>
          <a:bodyPr/>
          <a:lstStyle>
            <a:lvl1pPr>
              <a:defRPr/>
            </a:lvl1pPr>
          </a:lstStyle>
          <a:p>
            <a:pPr>
              <a:defRPr/>
            </a:pPr>
            <a:fld id="{3AAD5C1B-4AB3-4AA4-84E3-395CC30AC442}"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73746578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F1D7DE74-5549-4EB9-BA02-5F75198027AE}" type="datetimeFigureOut">
              <a:rPr lang="ru-RU">
                <a:solidFill>
                  <a:prstClr val="black">
                    <a:tint val="75000"/>
                  </a:prstClr>
                </a:solidFill>
              </a:rPr>
              <a:pPr>
                <a:defRPr/>
              </a:pPr>
              <a:t>23.10.2024</a:t>
            </a:fld>
            <a:endParaRPr lang="ru-RU">
              <a:solidFill>
                <a:prstClr val="black">
                  <a:tint val="75000"/>
                </a:prstClr>
              </a:solidFill>
            </a:endParaRPr>
          </a:p>
        </p:txBody>
      </p:sp>
      <p:sp>
        <p:nvSpPr>
          <p:cNvPr id="4"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5" name="Номер слайда 5"/>
          <p:cNvSpPr>
            <a:spLocks noGrp="1"/>
          </p:cNvSpPr>
          <p:nvPr>
            <p:ph type="sldNum" sz="quarter" idx="12"/>
          </p:nvPr>
        </p:nvSpPr>
        <p:spPr/>
        <p:txBody>
          <a:bodyPr/>
          <a:lstStyle>
            <a:lvl1pPr>
              <a:defRPr/>
            </a:lvl1pPr>
          </a:lstStyle>
          <a:p>
            <a:pPr>
              <a:defRPr/>
            </a:pPr>
            <a:fld id="{C30632F0-FE47-443D-BBC3-5D9894718E4D}"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3594791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9C4415B9-895A-4B4B-83C9-5B903B148A11}" type="datetimeFigureOut">
              <a:rPr lang="ru-RU">
                <a:solidFill>
                  <a:prstClr val="black">
                    <a:tint val="75000"/>
                  </a:prstClr>
                </a:solidFill>
              </a:rPr>
              <a:pPr>
                <a:defRPr/>
              </a:pPr>
              <a:t>23.10.2024</a:t>
            </a:fld>
            <a:endParaRPr lang="ru-RU">
              <a:solidFill>
                <a:prstClr val="black">
                  <a:tint val="75000"/>
                </a:prstClr>
              </a:solidFill>
            </a:endParaRPr>
          </a:p>
        </p:txBody>
      </p:sp>
      <p:sp>
        <p:nvSpPr>
          <p:cNvPr id="3"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4" name="Номер слайда 5"/>
          <p:cNvSpPr>
            <a:spLocks noGrp="1"/>
          </p:cNvSpPr>
          <p:nvPr>
            <p:ph type="sldNum" sz="quarter" idx="12"/>
          </p:nvPr>
        </p:nvSpPr>
        <p:spPr/>
        <p:txBody>
          <a:bodyPr/>
          <a:lstStyle>
            <a:lvl1pPr>
              <a:defRPr/>
            </a:lvl1pPr>
          </a:lstStyle>
          <a:p>
            <a:pPr>
              <a:defRPr/>
            </a:pPr>
            <a:fld id="{08FAFF70-ADE0-436E-9769-2C9FD75B2732}"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2216935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7D359819-97CD-407C-BF72-47ED80538CB5}"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C44FFDFD-9E32-4EFF-A4EC-C3A2DD401E9E}"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1074498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780A042A-6B85-4333-B1D6-C1BB0A91E012}"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48DC2789-5B46-41AD-8ECD-0154BFD2784E}"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99865697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790DF240-4597-430D-96DB-7211253EE146}"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CF4C7641-2551-4DB2-AF1A-4EC2B4C14375}"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301975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23.10.2024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5F5DF4D4-1CE0-4487-850D-426D944B9E62}"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9BF7F279-D671-438D-90CE-D175275DA6E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0119723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2CD9D51D-8203-426A-84A7-4C89FA34F573}" type="datetimeFigureOut">
              <a:rPr lang="ru-RU"/>
              <a:pPr>
                <a:defRPr/>
              </a:pPr>
              <a:t>23.10.2024</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161A9951-2849-41B0-91A5-44D6FF82D4F7}" type="slidenum">
              <a:rPr lang="ru-RU"/>
              <a:pPr>
                <a:defRPr/>
              </a:pPr>
              <a:t>‹#›</a:t>
            </a:fld>
            <a:endParaRPr lang="ru-RU"/>
          </a:p>
        </p:txBody>
      </p:sp>
    </p:spTree>
    <p:extLst>
      <p:ext uri="{BB962C8B-B14F-4D97-AF65-F5344CB8AC3E}">
        <p14:creationId xmlns:p14="http://schemas.microsoft.com/office/powerpoint/2010/main" val="9936116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473802BA-A5E7-4578-B846-3A32669C01E4}" type="datetimeFigureOut">
              <a:rPr lang="ru-RU"/>
              <a:pPr>
                <a:defRPr/>
              </a:pPr>
              <a:t>23.10.2024</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303A74EE-EB83-4E80-95F9-2C1D87D72824}" type="slidenum">
              <a:rPr lang="ru-RU"/>
              <a:pPr>
                <a:defRPr/>
              </a:pPr>
              <a:t>‹#›</a:t>
            </a:fld>
            <a:endParaRPr lang="ru-RU"/>
          </a:p>
        </p:txBody>
      </p:sp>
    </p:spTree>
    <p:extLst>
      <p:ext uri="{BB962C8B-B14F-4D97-AF65-F5344CB8AC3E}">
        <p14:creationId xmlns:p14="http://schemas.microsoft.com/office/powerpoint/2010/main" val="9670113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50636DCF-8B63-443B-BEE6-8056203CDC40}" type="datetimeFigureOut">
              <a:rPr lang="ru-RU"/>
              <a:pPr>
                <a:defRPr/>
              </a:pPr>
              <a:t>23.10.2024</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AB6ECD34-689C-478B-93D9-41414A7864B1}" type="slidenum">
              <a:rPr lang="ru-RU"/>
              <a:pPr>
                <a:defRPr/>
              </a:pPr>
              <a:t>‹#›</a:t>
            </a:fld>
            <a:endParaRPr lang="ru-RU"/>
          </a:p>
        </p:txBody>
      </p:sp>
    </p:spTree>
    <p:extLst>
      <p:ext uri="{BB962C8B-B14F-4D97-AF65-F5344CB8AC3E}">
        <p14:creationId xmlns:p14="http://schemas.microsoft.com/office/powerpoint/2010/main" val="288856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EE210C70-F140-4042-B668-AD2176E11B56}" type="datetimeFigureOut">
              <a:rPr lang="ru-RU"/>
              <a:pPr>
                <a:defRPr/>
              </a:pPr>
              <a:t>23.10.2024</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58E4482E-709F-4066-B8F5-D8DEBAE84BA2}" type="slidenum">
              <a:rPr lang="ru-RU"/>
              <a:pPr>
                <a:defRPr/>
              </a:pPr>
              <a:t>‹#›</a:t>
            </a:fld>
            <a:endParaRPr lang="ru-RU"/>
          </a:p>
        </p:txBody>
      </p:sp>
    </p:spTree>
    <p:extLst>
      <p:ext uri="{BB962C8B-B14F-4D97-AF65-F5344CB8AC3E}">
        <p14:creationId xmlns:p14="http://schemas.microsoft.com/office/powerpoint/2010/main" val="18615909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12DBB044-6D7D-4935-871F-7F8A871CC5F1}" type="datetimeFigureOut">
              <a:rPr lang="ru-RU"/>
              <a:pPr>
                <a:defRPr/>
              </a:pPr>
              <a:t>23.10.2024</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pPr>
              <a:defRPr/>
            </a:pPr>
            <a:fld id="{F64E468F-48B3-4FC5-B092-3DDC9A1CE1E5}" type="slidenum">
              <a:rPr lang="ru-RU"/>
              <a:pPr>
                <a:defRPr/>
              </a:pPr>
              <a:t>‹#›</a:t>
            </a:fld>
            <a:endParaRPr lang="ru-RU"/>
          </a:p>
        </p:txBody>
      </p:sp>
    </p:spTree>
    <p:extLst>
      <p:ext uri="{BB962C8B-B14F-4D97-AF65-F5344CB8AC3E}">
        <p14:creationId xmlns:p14="http://schemas.microsoft.com/office/powerpoint/2010/main" val="2653830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8CACD155-2A7B-4F38-B36F-3C9A2601DECB}" type="datetimeFigureOut">
              <a:rPr lang="ru-RU"/>
              <a:pPr>
                <a:defRPr/>
              </a:pPr>
              <a:t>23.10.2024</a:t>
            </a:fld>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pPr>
              <a:defRPr/>
            </a:pPr>
            <a:fld id="{8C0E60A4-30DD-4FA2-BAE1-3F346E104547}" type="slidenum">
              <a:rPr lang="ru-RU"/>
              <a:pPr>
                <a:defRPr/>
              </a:pPr>
              <a:t>‹#›</a:t>
            </a:fld>
            <a:endParaRPr lang="ru-RU"/>
          </a:p>
        </p:txBody>
      </p:sp>
    </p:spTree>
    <p:extLst>
      <p:ext uri="{BB962C8B-B14F-4D97-AF65-F5344CB8AC3E}">
        <p14:creationId xmlns:p14="http://schemas.microsoft.com/office/powerpoint/2010/main" val="150306396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39A70C87-C517-4603-8186-902B13E788DD}" type="datetimeFigureOut">
              <a:rPr lang="ru-RU"/>
              <a:pPr>
                <a:defRPr/>
              </a:pPr>
              <a:t>23.10.2024</a:t>
            </a:fld>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pPr>
              <a:defRPr/>
            </a:pPr>
            <a:fld id="{2975E81F-DB7D-4DFE-9B48-9EB546C254DE}" type="slidenum">
              <a:rPr lang="ru-RU"/>
              <a:pPr>
                <a:defRPr/>
              </a:pPr>
              <a:t>‹#›</a:t>
            </a:fld>
            <a:endParaRPr lang="ru-RU"/>
          </a:p>
        </p:txBody>
      </p:sp>
    </p:spTree>
    <p:extLst>
      <p:ext uri="{BB962C8B-B14F-4D97-AF65-F5344CB8AC3E}">
        <p14:creationId xmlns:p14="http://schemas.microsoft.com/office/powerpoint/2010/main" val="7895072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12602415-BE21-4635-805A-BE32FE04F845}" type="datetimeFigureOut">
              <a:rPr lang="ru-RU"/>
              <a:pPr>
                <a:defRPr/>
              </a:pPr>
              <a:t>23.10.2024</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FC8172D7-086B-4B26-84B6-037BD9F8CF22}" type="slidenum">
              <a:rPr lang="ru-RU"/>
              <a:pPr>
                <a:defRPr/>
              </a:pPr>
              <a:t>‹#›</a:t>
            </a:fld>
            <a:endParaRPr lang="ru-RU"/>
          </a:p>
        </p:txBody>
      </p:sp>
    </p:spTree>
    <p:extLst>
      <p:ext uri="{BB962C8B-B14F-4D97-AF65-F5344CB8AC3E}">
        <p14:creationId xmlns:p14="http://schemas.microsoft.com/office/powerpoint/2010/main" val="6212983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8F2C20F1-1FF2-4F5B-9C3D-DB893F5000C7}" type="datetimeFigureOut">
              <a:rPr lang="ru-RU"/>
              <a:pPr>
                <a:defRPr/>
              </a:pPr>
              <a:t>23.10.2024</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B5613333-2D5F-4AC3-8899-769FCAE4A010}" type="slidenum">
              <a:rPr lang="ru-RU"/>
              <a:pPr>
                <a:defRPr/>
              </a:pPr>
              <a:t>‹#›</a:t>
            </a:fld>
            <a:endParaRPr lang="ru-RU"/>
          </a:p>
        </p:txBody>
      </p:sp>
    </p:spTree>
    <p:extLst>
      <p:ext uri="{BB962C8B-B14F-4D97-AF65-F5344CB8AC3E}">
        <p14:creationId xmlns:p14="http://schemas.microsoft.com/office/powerpoint/2010/main" val="2003859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92369838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FC670F75-B65C-4733-98FA-D9F92A1DD82B}" type="datetimeFigureOut">
              <a:rPr lang="ru-RU"/>
              <a:pPr>
                <a:defRPr/>
              </a:pPr>
              <a:t>23.10.2024</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5A55D6FE-D482-41E0-8973-E170F947CCD4}" type="slidenum">
              <a:rPr lang="ru-RU"/>
              <a:pPr>
                <a:defRPr/>
              </a:pPr>
              <a:t>‹#›</a:t>
            </a:fld>
            <a:endParaRPr lang="ru-RU"/>
          </a:p>
        </p:txBody>
      </p:sp>
    </p:spTree>
    <p:extLst>
      <p:ext uri="{BB962C8B-B14F-4D97-AF65-F5344CB8AC3E}">
        <p14:creationId xmlns:p14="http://schemas.microsoft.com/office/powerpoint/2010/main" val="40858723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D3B0FA31-2D0E-4AA3-B262-E95D0A0C92A8}" type="datetimeFigureOut">
              <a:rPr lang="ru-RU"/>
              <a:pPr>
                <a:defRPr/>
              </a:pPr>
              <a:t>23.10.2024</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30B48CB8-D783-4CBA-AA98-CA8A5ACC86EF}" type="slidenum">
              <a:rPr lang="ru-RU"/>
              <a:pPr>
                <a:defRPr/>
              </a:pPr>
              <a:t>‹#›</a:t>
            </a:fld>
            <a:endParaRPr lang="ru-RU"/>
          </a:p>
        </p:txBody>
      </p:sp>
    </p:spTree>
    <p:extLst>
      <p:ext uri="{BB962C8B-B14F-4D97-AF65-F5344CB8AC3E}">
        <p14:creationId xmlns:p14="http://schemas.microsoft.com/office/powerpoint/2010/main" val="4143116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170560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157477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658831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a:solidFill>
                <a:prstClr val="black">
                  <a:tint val="75000"/>
                </a:prstClr>
              </a:solidFill>
            </a:endParaRPr>
          </a:p>
        </p:txBody>
      </p:sp>
      <p:sp>
        <p:nvSpPr>
          <p:cNvPr id="9" name="Номер слайда 8"/>
          <p:cNvSpPr>
            <a:spLocks noGrp="1"/>
          </p:cNvSpPr>
          <p:nvPr>
            <p:ph type="sldNum" sz="quarter" idx="12"/>
          </p:nvPr>
        </p:nvSpPr>
        <p:spPr/>
        <p:txBody>
          <a:body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624311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a:solidFill>
                <a:prstClr val="black">
                  <a:tint val="75000"/>
                </a:prstClr>
              </a:solidFill>
            </a:endParaRPr>
          </a:p>
        </p:txBody>
      </p:sp>
      <p:sp>
        <p:nvSpPr>
          <p:cNvPr id="5" name="Номер слайда 4"/>
          <p:cNvSpPr>
            <a:spLocks noGrp="1"/>
          </p:cNvSpPr>
          <p:nvPr>
            <p:ph type="sldNum" sz="quarter" idx="12"/>
          </p:nvPr>
        </p:nvSpPr>
        <p:spPr/>
        <p:txBody>
          <a:body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9714480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a:solidFill>
                <a:prstClr val="black">
                  <a:tint val="75000"/>
                </a:prstClr>
              </a:solidFill>
            </a:endParaRPr>
          </a:p>
        </p:txBody>
      </p:sp>
      <p:sp>
        <p:nvSpPr>
          <p:cNvPr id="4" name="Номер слайда 3"/>
          <p:cNvSpPr>
            <a:spLocks noGrp="1"/>
          </p:cNvSpPr>
          <p:nvPr>
            <p:ph type="sldNum" sz="quarter" idx="12"/>
          </p:nvPr>
        </p:nvSpPr>
        <p:spPr/>
        <p:txBody>
          <a:body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675605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190453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pPr/>
              <a:t>23.10.2024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73210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016903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24369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E2C658CD-3275-4BBC-A49C-13CF32B1354F}"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BF22BB82-1F3F-4059-847C-7F10014E537B}"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5130097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C793EBB0-057F-4A92-930E-E19B89B0377F}"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92908AB3-7485-4954-9CE1-5CDA8F0B652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6372489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A981D6D9-CB95-4F73-A7E3-AC82E1E1C19D}"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7A3FB216-381E-4B95-8E74-8877007A414A}"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2793835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C261FBAF-9A87-44FF-B577-2E9B44E75FAE}"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A8D320CB-92CB-4475-8D34-25F229CB292D}"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1463843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3FE097B5-97E5-4CC3-A927-A68D55B4B3BD}" type="datetimeFigureOut">
              <a:rPr lang="ru-RU">
                <a:solidFill>
                  <a:prstClr val="black">
                    <a:tint val="75000"/>
                  </a:prstClr>
                </a:solidFill>
              </a:rPr>
              <a:pPr>
                <a:defRPr/>
              </a:pPr>
              <a:t>23.10.2024</a:t>
            </a:fld>
            <a:endParaRPr lang="ru-RU">
              <a:solidFill>
                <a:prstClr val="black">
                  <a:tint val="75000"/>
                </a:prstClr>
              </a:solidFill>
            </a:endParaRPr>
          </a:p>
        </p:txBody>
      </p:sp>
      <p:sp>
        <p:nvSpPr>
          <p:cNvPr id="8"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9" name="Номер слайда 5"/>
          <p:cNvSpPr>
            <a:spLocks noGrp="1"/>
          </p:cNvSpPr>
          <p:nvPr>
            <p:ph type="sldNum" sz="quarter" idx="12"/>
          </p:nvPr>
        </p:nvSpPr>
        <p:spPr/>
        <p:txBody>
          <a:bodyPr/>
          <a:lstStyle>
            <a:lvl1pPr>
              <a:defRPr/>
            </a:lvl1pPr>
          </a:lstStyle>
          <a:p>
            <a:pPr>
              <a:defRPr/>
            </a:pPr>
            <a:fld id="{C19D073E-8A89-4F8F-A748-B8909078D5FC}"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764653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05239FB2-CC7F-4A17-92EF-767BD1C7F87F}" type="datetimeFigureOut">
              <a:rPr lang="ru-RU">
                <a:solidFill>
                  <a:prstClr val="black">
                    <a:tint val="75000"/>
                  </a:prstClr>
                </a:solidFill>
              </a:rPr>
              <a:pPr>
                <a:defRPr/>
              </a:pPr>
              <a:t>23.10.2024</a:t>
            </a:fld>
            <a:endParaRPr lang="ru-RU">
              <a:solidFill>
                <a:prstClr val="black">
                  <a:tint val="75000"/>
                </a:prstClr>
              </a:solidFill>
            </a:endParaRPr>
          </a:p>
        </p:txBody>
      </p:sp>
      <p:sp>
        <p:nvSpPr>
          <p:cNvPr id="4"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5" name="Номер слайда 5"/>
          <p:cNvSpPr>
            <a:spLocks noGrp="1"/>
          </p:cNvSpPr>
          <p:nvPr>
            <p:ph type="sldNum" sz="quarter" idx="12"/>
          </p:nvPr>
        </p:nvSpPr>
        <p:spPr/>
        <p:txBody>
          <a:bodyPr/>
          <a:lstStyle>
            <a:lvl1pPr>
              <a:defRPr/>
            </a:lvl1pPr>
          </a:lstStyle>
          <a:p>
            <a:pPr>
              <a:defRPr/>
            </a:pPr>
            <a:fld id="{9513AF9C-E0FA-44B0-9165-42FDE8BE45E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3873246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5F35AC0A-C5BE-48B1-ACF2-B374B513A226}" type="datetimeFigureOut">
              <a:rPr lang="ru-RU">
                <a:solidFill>
                  <a:prstClr val="black">
                    <a:tint val="75000"/>
                  </a:prstClr>
                </a:solidFill>
              </a:rPr>
              <a:pPr>
                <a:defRPr/>
              </a:pPr>
              <a:t>23.10.2024</a:t>
            </a:fld>
            <a:endParaRPr lang="ru-RU">
              <a:solidFill>
                <a:prstClr val="black">
                  <a:tint val="75000"/>
                </a:prstClr>
              </a:solidFill>
            </a:endParaRPr>
          </a:p>
        </p:txBody>
      </p:sp>
      <p:sp>
        <p:nvSpPr>
          <p:cNvPr id="3"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4" name="Номер слайда 5"/>
          <p:cNvSpPr>
            <a:spLocks noGrp="1"/>
          </p:cNvSpPr>
          <p:nvPr>
            <p:ph type="sldNum" sz="quarter" idx="12"/>
          </p:nvPr>
        </p:nvSpPr>
        <p:spPr/>
        <p:txBody>
          <a:bodyPr/>
          <a:lstStyle>
            <a:lvl1pPr>
              <a:defRPr/>
            </a:lvl1pPr>
          </a:lstStyle>
          <a:p>
            <a:pPr>
              <a:defRPr/>
            </a:pPr>
            <a:fld id="{75F905A3-00D3-4F18-9930-AD50EB5755AA}"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2178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B106E36-FD25-4E2D-B0AA-010F637433A0}" type="datetimeFigureOut">
              <a:rPr lang="ru-RU" smtClean="0"/>
              <a:pPr/>
              <a:t>23.10.2024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FDC51586-5F3C-45CB-8FE0-DE91F7A0D1B0}"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DBD42BA9-6779-4E73-984E-6E2F7EA92BC1}"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419711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3A0C88E7-8A3D-4049-BC1A-64B2FFEB83B9}"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BB69137C-0C42-4481-A257-6835C5F52319}"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5245601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96280393-53CB-420D-AEDD-2D3A36C811DB}"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E0EB4575-35C5-49D5-9493-A647769DFAD9}"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8371549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C467ECE7-5DC5-4ED8-93BA-05D2988719CC}"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AF3C66B0-3523-4D4A-96BF-24453BBA186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40850368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95AFDA9C-B560-4E90-B155-ACBEA800398A}"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B7033BA8-022D-4555-9521-D461B7ED4E7B}"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9194319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C1ADDBAE-31B0-445E-AFE3-188798E27D0C}"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AAD2BC5B-8FE9-4E73-947F-4B58AB09C4EF}"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2094517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D68DF125-B5F2-4A44-B2D8-07AE731F08D8}"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0042F1D9-7031-4B4D-9009-FAA4C80D5C5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8270123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C168D39F-B49B-4B60-B12D-919D5C1E60C8}"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C2167886-EA8F-402F-9949-11429D8609F5}"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66906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E632D90B-5351-4195-9F80-549A0FE01296}" type="datetimeFigureOut">
              <a:rPr lang="ru-RU">
                <a:solidFill>
                  <a:prstClr val="black">
                    <a:tint val="75000"/>
                  </a:prstClr>
                </a:solidFill>
              </a:rPr>
              <a:pPr>
                <a:defRPr/>
              </a:pPr>
              <a:t>23.10.2024</a:t>
            </a:fld>
            <a:endParaRPr lang="ru-RU">
              <a:solidFill>
                <a:prstClr val="black">
                  <a:tint val="75000"/>
                </a:prstClr>
              </a:solidFill>
            </a:endParaRPr>
          </a:p>
        </p:txBody>
      </p:sp>
      <p:sp>
        <p:nvSpPr>
          <p:cNvPr id="8"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9" name="Номер слайда 5"/>
          <p:cNvSpPr>
            <a:spLocks noGrp="1"/>
          </p:cNvSpPr>
          <p:nvPr>
            <p:ph type="sldNum" sz="quarter" idx="12"/>
          </p:nvPr>
        </p:nvSpPr>
        <p:spPr/>
        <p:txBody>
          <a:bodyPr/>
          <a:lstStyle>
            <a:lvl1pPr>
              <a:defRPr/>
            </a:lvl1pPr>
          </a:lstStyle>
          <a:p>
            <a:pPr>
              <a:defRPr/>
            </a:pPr>
            <a:fld id="{7B7AB031-66BA-402D-B10C-AE9972522753}"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8978722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3B6F1469-D88B-422C-9345-B107F147B2B7}" type="datetimeFigureOut">
              <a:rPr lang="ru-RU">
                <a:solidFill>
                  <a:prstClr val="black">
                    <a:tint val="75000"/>
                  </a:prstClr>
                </a:solidFill>
              </a:rPr>
              <a:pPr>
                <a:defRPr/>
              </a:pPr>
              <a:t>23.10.2024</a:t>
            </a:fld>
            <a:endParaRPr lang="ru-RU">
              <a:solidFill>
                <a:prstClr val="black">
                  <a:tint val="75000"/>
                </a:prstClr>
              </a:solidFill>
            </a:endParaRPr>
          </a:p>
        </p:txBody>
      </p:sp>
      <p:sp>
        <p:nvSpPr>
          <p:cNvPr id="4"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5" name="Номер слайда 5"/>
          <p:cNvSpPr>
            <a:spLocks noGrp="1"/>
          </p:cNvSpPr>
          <p:nvPr>
            <p:ph type="sldNum" sz="quarter" idx="12"/>
          </p:nvPr>
        </p:nvSpPr>
        <p:spPr/>
        <p:txBody>
          <a:bodyPr/>
          <a:lstStyle>
            <a:lvl1pPr>
              <a:defRPr/>
            </a:lvl1pPr>
          </a:lstStyle>
          <a:p>
            <a:pPr>
              <a:defRPr/>
            </a:pPr>
            <a:fld id="{62DCA28B-85DF-4458-8D50-BCE2828132FA}"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137229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B106E36-FD25-4E2D-B0AA-010F637433A0}" type="datetimeFigureOut">
              <a:rPr lang="ru-RU" smtClean="0"/>
              <a:pPr/>
              <a:t>23.10.2024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981533A6-E801-492D-98C9-0563CA5189B4}" type="datetimeFigureOut">
              <a:rPr lang="ru-RU">
                <a:solidFill>
                  <a:prstClr val="black">
                    <a:tint val="75000"/>
                  </a:prstClr>
                </a:solidFill>
              </a:rPr>
              <a:pPr>
                <a:defRPr/>
              </a:pPr>
              <a:t>23.10.2024</a:t>
            </a:fld>
            <a:endParaRPr lang="ru-RU">
              <a:solidFill>
                <a:prstClr val="black">
                  <a:tint val="75000"/>
                </a:prstClr>
              </a:solidFill>
            </a:endParaRPr>
          </a:p>
        </p:txBody>
      </p:sp>
      <p:sp>
        <p:nvSpPr>
          <p:cNvPr id="3"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4" name="Номер слайда 5"/>
          <p:cNvSpPr>
            <a:spLocks noGrp="1"/>
          </p:cNvSpPr>
          <p:nvPr>
            <p:ph type="sldNum" sz="quarter" idx="12"/>
          </p:nvPr>
        </p:nvSpPr>
        <p:spPr/>
        <p:txBody>
          <a:bodyPr/>
          <a:lstStyle>
            <a:lvl1pPr>
              <a:defRPr/>
            </a:lvl1pPr>
          </a:lstStyle>
          <a:p>
            <a:pPr>
              <a:defRPr/>
            </a:pPr>
            <a:fld id="{E1DA8050-F1D2-4157-ABEE-7F49ED219A33}"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0882972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B92BFB3C-7180-4387-991C-37BDD9E409F4}"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CA976BE5-B61D-4629-9CB7-87F6D8DD8BF0}"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699870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EC20F62E-C276-44F2-A02B-AC1292880932}"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8E0E03FA-1911-4E44-B04C-68D8AECEFB6C}"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057149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BB19CCC5-5BF1-4AA4-9C7B-023EF9CCC6A0}"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E7A30042-ED69-454B-81BD-2F90A652AED4}"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8286151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ECA87E61-997D-45F3-B970-BC00166EE6DD}"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0109BEC4-C5AD-4855-AB4E-50FC4DB2F4BB}"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880027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95AFDA9C-B560-4E90-B155-ACBEA800398A}"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B7033BA8-022D-4555-9521-D461B7ED4E7B}"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4897865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C1ADDBAE-31B0-445E-AFE3-188798E27D0C}"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AAD2BC5B-8FE9-4E73-947F-4B58AB09C4EF}"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6369556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D68DF125-B5F2-4A44-B2D8-07AE731F08D8}"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0042F1D9-7031-4B4D-9009-FAA4C80D5C5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5663112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C168D39F-B49B-4B60-B12D-919D5C1E60C8}"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C2167886-EA8F-402F-9949-11429D8609F5}"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40794706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E632D90B-5351-4195-9F80-549A0FE01296}" type="datetimeFigureOut">
              <a:rPr lang="ru-RU">
                <a:solidFill>
                  <a:prstClr val="black">
                    <a:tint val="75000"/>
                  </a:prstClr>
                </a:solidFill>
              </a:rPr>
              <a:pPr>
                <a:defRPr/>
              </a:pPr>
              <a:t>23.10.2024</a:t>
            </a:fld>
            <a:endParaRPr lang="ru-RU">
              <a:solidFill>
                <a:prstClr val="black">
                  <a:tint val="75000"/>
                </a:prstClr>
              </a:solidFill>
            </a:endParaRPr>
          </a:p>
        </p:txBody>
      </p:sp>
      <p:sp>
        <p:nvSpPr>
          <p:cNvPr id="8"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9" name="Номер слайда 5"/>
          <p:cNvSpPr>
            <a:spLocks noGrp="1"/>
          </p:cNvSpPr>
          <p:nvPr>
            <p:ph type="sldNum" sz="quarter" idx="12"/>
          </p:nvPr>
        </p:nvSpPr>
        <p:spPr/>
        <p:txBody>
          <a:bodyPr/>
          <a:lstStyle>
            <a:lvl1pPr>
              <a:defRPr/>
            </a:lvl1pPr>
          </a:lstStyle>
          <a:p>
            <a:pPr>
              <a:defRPr/>
            </a:pPr>
            <a:fld id="{7B7AB031-66BA-402D-B10C-AE9972522753}"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687995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B106E36-FD25-4E2D-B0AA-010F637433A0}" type="datetimeFigureOut">
              <a:rPr lang="ru-RU" smtClean="0"/>
              <a:pPr/>
              <a:t>23.10.2024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3B6F1469-D88B-422C-9345-B107F147B2B7}" type="datetimeFigureOut">
              <a:rPr lang="ru-RU">
                <a:solidFill>
                  <a:prstClr val="black">
                    <a:tint val="75000"/>
                  </a:prstClr>
                </a:solidFill>
              </a:rPr>
              <a:pPr>
                <a:defRPr/>
              </a:pPr>
              <a:t>23.10.2024</a:t>
            </a:fld>
            <a:endParaRPr lang="ru-RU">
              <a:solidFill>
                <a:prstClr val="black">
                  <a:tint val="75000"/>
                </a:prstClr>
              </a:solidFill>
            </a:endParaRPr>
          </a:p>
        </p:txBody>
      </p:sp>
      <p:sp>
        <p:nvSpPr>
          <p:cNvPr id="4"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5" name="Номер слайда 5"/>
          <p:cNvSpPr>
            <a:spLocks noGrp="1"/>
          </p:cNvSpPr>
          <p:nvPr>
            <p:ph type="sldNum" sz="quarter" idx="12"/>
          </p:nvPr>
        </p:nvSpPr>
        <p:spPr/>
        <p:txBody>
          <a:bodyPr/>
          <a:lstStyle>
            <a:lvl1pPr>
              <a:defRPr/>
            </a:lvl1pPr>
          </a:lstStyle>
          <a:p>
            <a:pPr>
              <a:defRPr/>
            </a:pPr>
            <a:fld id="{62DCA28B-85DF-4458-8D50-BCE2828132FA}"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40398817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981533A6-E801-492D-98C9-0563CA5189B4}" type="datetimeFigureOut">
              <a:rPr lang="ru-RU">
                <a:solidFill>
                  <a:prstClr val="black">
                    <a:tint val="75000"/>
                  </a:prstClr>
                </a:solidFill>
              </a:rPr>
              <a:pPr>
                <a:defRPr/>
              </a:pPr>
              <a:t>23.10.2024</a:t>
            </a:fld>
            <a:endParaRPr lang="ru-RU">
              <a:solidFill>
                <a:prstClr val="black">
                  <a:tint val="75000"/>
                </a:prstClr>
              </a:solidFill>
            </a:endParaRPr>
          </a:p>
        </p:txBody>
      </p:sp>
      <p:sp>
        <p:nvSpPr>
          <p:cNvPr id="3"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4" name="Номер слайда 5"/>
          <p:cNvSpPr>
            <a:spLocks noGrp="1"/>
          </p:cNvSpPr>
          <p:nvPr>
            <p:ph type="sldNum" sz="quarter" idx="12"/>
          </p:nvPr>
        </p:nvSpPr>
        <p:spPr/>
        <p:txBody>
          <a:bodyPr/>
          <a:lstStyle>
            <a:lvl1pPr>
              <a:defRPr/>
            </a:lvl1pPr>
          </a:lstStyle>
          <a:p>
            <a:pPr>
              <a:defRPr/>
            </a:pPr>
            <a:fld id="{E1DA8050-F1D2-4157-ABEE-7F49ED219A33}"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2642926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B92BFB3C-7180-4387-991C-37BDD9E409F4}"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CA976BE5-B61D-4629-9CB7-87F6D8DD8BF0}"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5637825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EC20F62E-C276-44F2-A02B-AC1292880932}"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8E0E03FA-1911-4E44-B04C-68D8AECEFB6C}"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59394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BB19CCC5-5BF1-4AA4-9C7B-023EF9CCC6A0}"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E7A30042-ED69-454B-81BD-2F90A652AED4}"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8529705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ECA87E61-997D-45F3-B970-BC00166EE6DD}"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0109BEC4-C5AD-4855-AB4E-50FC4DB2F4BB}"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2526137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95AFDA9C-B560-4E90-B155-ACBEA800398A}"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B7033BA8-022D-4555-9521-D461B7ED4E7B}"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8095370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C1ADDBAE-31B0-445E-AFE3-188798E27D0C}"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AAD2BC5B-8FE9-4E73-947F-4B58AB09C4EF}"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0383537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D68DF125-B5F2-4A44-B2D8-07AE731F08D8}"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0042F1D9-7031-4B4D-9009-FAA4C80D5C5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2141097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C168D39F-B49B-4B60-B12D-919D5C1E60C8}"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C2167886-EA8F-402F-9949-11429D8609F5}"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855784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B106E36-FD25-4E2D-B0AA-010F637433A0}" type="datetimeFigureOut">
              <a:rPr lang="ru-RU" smtClean="0"/>
              <a:pPr/>
              <a:t>23.10.2024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E632D90B-5351-4195-9F80-549A0FE01296}" type="datetimeFigureOut">
              <a:rPr lang="ru-RU">
                <a:solidFill>
                  <a:prstClr val="black">
                    <a:tint val="75000"/>
                  </a:prstClr>
                </a:solidFill>
              </a:rPr>
              <a:pPr>
                <a:defRPr/>
              </a:pPr>
              <a:t>23.10.2024</a:t>
            </a:fld>
            <a:endParaRPr lang="ru-RU">
              <a:solidFill>
                <a:prstClr val="black">
                  <a:tint val="75000"/>
                </a:prstClr>
              </a:solidFill>
            </a:endParaRPr>
          </a:p>
        </p:txBody>
      </p:sp>
      <p:sp>
        <p:nvSpPr>
          <p:cNvPr id="8"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9" name="Номер слайда 5"/>
          <p:cNvSpPr>
            <a:spLocks noGrp="1"/>
          </p:cNvSpPr>
          <p:nvPr>
            <p:ph type="sldNum" sz="quarter" idx="12"/>
          </p:nvPr>
        </p:nvSpPr>
        <p:spPr/>
        <p:txBody>
          <a:bodyPr/>
          <a:lstStyle>
            <a:lvl1pPr>
              <a:defRPr/>
            </a:lvl1pPr>
          </a:lstStyle>
          <a:p>
            <a:pPr>
              <a:defRPr/>
            </a:pPr>
            <a:fld id="{7B7AB031-66BA-402D-B10C-AE9972522753}"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504177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3B6F1469-D88B-422C-9345-B107F147B2B7}" type="datetimeFigureOut">
              <a:rPr lang="ru-RU">
                <a:solidFill>
                  <a:prstClr val="black">
                    <a:tint val="75000"/>
                  </a:prstClr>
                </a:solidFill>
              </a:rPr>
              <a:pPr>
                <a:defRPr/>
              </a:pPr>
              <a:t>23.10.2024</a:t>
            </a:fld>
            <a:endParaRPr lang="ru-RU">
              <a:solidFill>
                <a:prstClr val="black">
                  <a:tint val="75000"/>
                </a:prstClr>
              </a:solidFill>
            </a:endParaRPr>
          </a:p>
        </p:txBody>
      </p:sp>
      <p:sp>
        <p:nvSpPr>
          <p:cNvPr id="4"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5" name="Номер слайда 5"/>
          <p:cNvSpPr>
            <a:spLocks noGrp="1"/>
          </p:cNvSpPr>
          <p:nvPr>
            <p:ph type="sldNum" sz="quarter" idx="12"/>
          </p:nvPr>
        </p:nvSpPr>
        <p:spPr/>
        <p:txBody>
          <a:bodyPr/>
          <a:lstStyle>
            <a:lvl1pPr>
              <a:defRPr/>
            </a:lvl1pPr>
          </a:lstStyle>
          <a:p>
            <a:pPr>
              <a:defRPr/>
            </a:pPr>
            <a:fld id="{62DCA28B-85DF-4458-8D50-BCE2828132FA}"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3733117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981533A6-E801-492D-98C9-0563CA5189B4}" type="datetimeFigureOut">
              <a:rPr lang="ru-RU">
                <a:solidFill>
                  <a:prstClr val="black">
                    <a:tint val="75000"/>
                  </a:prstClr>
                </a:solidFill>
              </a:rPr>
              <a:pPr>
                <a:defRPr/>
              </a:pPr>
              <a:t>23.10.2024</a:t>
            </a:fld>
            <a:endParaRPr lang="ru-RU">
              <a:solidFill>
                <a:prstClr val="black">
                  <a:tint val="75000"/>
                </a:prstClr>
              </a:solidFill>
            </a:endParaRPr>
          </a:p>
        </p:txBody>
      </p:sp>
      <p:sp>
        <p:nvSpPr>
          <p:cNvPr id="3"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4" name="Номер слайда 5"/>
          <p:cNvSpPr>
            <a:spLocks noGrp="1"/>
          </p:cNvSpPr>
          <p:nvPr>
            <p:ph type="sldNum" sz="quarter" idx="12"/>
          </p:nvPr>
        </p:nvSpPr>
        <p:spPr/>
        <p:txBody>
          <a:bodyPr/>
          <a:lstStyle>
            <a:lvl1pPr>
              <a:defRPr/>
            </a:lvl1pPr>
          </a:lstStyle>
          <a:p>
            <a:pPr>
              <a:defRPr/>
            </a:pPr>
            <a:fld id="{E1DA8050-F1D2-4157-ABEE-7F49ED219A33}"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0483277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B92BFB3C-7180-4387-991C-37BDD9E409F4}"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CA976BE5-B61D-4629-9CB7-87F6D8DD8BF0}"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7265711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EC20F62E-C276-44F2-A02B-AC1292880932}"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8E0E03FA-1911-4E44-B04C-68D8AECEFB6C}"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4179131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BB19CCC5-5BF1-4AA4-9C7B-023EF9CCC6A0}"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E7A30042-ED69-454B-81BD-2F90A652AED4}"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378622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ECA87E61-997D-45F3-B970-BC00166EE6DD}"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0109BEC4-C5AD-4855-AB4E-50FC4DB2F4BB}"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6908328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95AFDA9C-B560-4E90-B155-ACBEA800398A}"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B7033BA8-022D-4555-9521-D461B7ED4E7B}"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5276321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C1ADDBAE-31B0-445E-AFE3-188798E27D0C}"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AAD2BC5B-8FE9-4E73-947F-4B58AB09C4EF}"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7627939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D68DF125-B5F2-4A44-B2D8-07AE731F08D8}"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0042F1D9-7031-4B4D-9009-FAA4C80D5C5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071444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23.10.2024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C168D39F-B49B-4B60-B12D-919D5C1E60C8}"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C2167886-EA8F-402F-9949-11429D8609F5}"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0836641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E632D90B-5351-4195-9F80-549A0FE01296}" type="datetimeFigureOut">
              <a:rPr lang="ru-RU">
                <a:solidFill>
                  <a:prstClr val="black">
                    <a:tint val="75000"/>
                  </a:prstClr>
                </a:solidFill>
              </a:rPr>
              <a:pPr>
                <a:defRPr/>
              </a:pPr>
              <a:t>23.10.2024</a:t>
            </a:fld>
            <a:endParaRPr lang="ru-RU">
              <a:solidFill>
                <a:prstClr val="black">
                  <a:tint val="75000"/>
                </a:prstClr>
              </a:solidFill>
            </a:endParaRPr>
          </a:p>
        </p:txBody>
      </p:sp>
      <p:sp>
        <p:nvSpPr>
          <p:cNvPr id="8"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9" name="Номер слайда 5"/>
          <p:cNvSpPr>
            <a:spLocks noGrp="1"/>
          </p:cNvSpPr>
          <p:nvPr>
            <p:ph type="sldNum" sz="quarter" idx="12"/>
          </p:nvPr>
        </p:nvSpPr>
        <p:spPr/>
        <p:txBody>
          <a:bodyPr/>
          <a:lstStyle>
            <a:lvl1pPr>
              <a:defRPr/>
            </a:lvl1pPr>
          </a:lstStyle>
          <a:p>
            <a:pPr>
              <a:defRPr/>
            </a:pPr>
            <a:fld id="{7B7AB031-66BA-402D-B10C-AE9972522753}"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7234879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3B6F1469-D88B-422C-9345-B107F147B2B7}" type="datetimeFigureOut">
              <a:rPr lang="ru-RU">
                <a:solidFill>
                  <a:prstClr val="black">
                    <a:tint val="75000"/>
                  </a:prstClr>
                </a:solidFill>
              </a:rPr>
              <a:pPr>
                <a:defRPr/>
              </a:pPr>
              <a:t>23.10.2024</a:t>
            </a:fld>
            <a:endParaRPr lang="ru-RU">
              <a:solidFill>
                <a:prstClr val="black">
                  <a:tint val="75000"/>
                </a:prstClr>
              </a:solidFill>
            </a:endParaRPr>
          </a:p>
        </p:txBody>
      </p:sp>
      <p:sp>
        <p:nvSpPr>
          <p:cNvPr id="4"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5" name="Номер слайда 5"/>
          <p:cNvSpPr>
            <a:spLocks noGrp="1"/>
          </p:cNvSpPr>
          <p:nvPr>
            <p:ph type="sldNum" sz="quarter" idx="12"/>
          </p:nvPr>
        </p:nvSpPr>
        <p:spPr/>
        <p:txBody>
          <a:bodyPr/>
          <a:lstStyle>
            <a:lvl1pPr>
              <a:defRPr/>
            </a:lvl1pPr>
          </a:lstStyle>
          <a:p>
            <a:pPr>
              <a:defRPr/>
            </a:pPr>
            <a:fld id="{62DCA28B-85DF-4458-8D50-BCE2828132FA}"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9603715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981533A6-E801-492D-98C9-0563CA5189B4}" type="datetimeFigureOut">
              <a:rPr lang="ru-RU">
                <a:solidFill>
                  <a:prstClr val="black">
                    <a:tint val="75000"/>
                  </a:prstClr>
                </a:solidFill>
              </a:rPr>
              <a:pPr>
                <a:defRPr/>
              </a:pPr>
              <a:t>23.10.2024</a:t>
            </a:fld>
            <a:endParaRPr lang="ru-RU">
              <a:solidFill>
                <a:prstClr val="black">
                  <a:tint val="75000"/>
                </a:prstClr>
              </a:solidFill>
            </a:endParaRPr>
          </a:p>
        </p:txBody>
      </p:sp>
      <p:sp>
        <p:nvSpPr>
          <p:cNvPr id="3"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4" name="Номер слайда 5"/>
          <p:cNvSpPr>
            <a:spLocks noGrp="1"/>
          </p:cNvSpPr>
          <p:nvPr>
            <p:ph type="sldNum" sz="quarter" idx="12"/>
          </p:nvPr>
        </p:nvSpPr>
        <p:spPr/>
        <p:txBody>
          <a:bodyPr/>
          <a:lstStyle>
            <a:lvl1pPr>
              <a:defRPr/>
            </a:lvl1pPr>
          </a:lstStyle>
          <a:p>
            <a:pPr>
              <a:defRPr/>
            </a:pPr>
            <a:fld id="{E1DA8050-F1D2-4157-ABEE-7F49ED219A33}"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6939310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B92BFB3C-7180-4387-991C-37BDD9E409F4}"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CA976BE5-B61D-4629-9CB7-87F6D8DD8BF0}"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8080287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EC20F62E-C276-44F2-A02B-AC1292880932}"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8E0E03FA-1911-4E44-B04C-68D8AECEFB6C}"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4175716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BB19CCC5-5BF1-4AA4-9C7B-023EF9CCC6A0}"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E7A30042-ED69-454B-81BD-2F90A652AED4}"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2318352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ECA87E61-997D-45F3-B970-BC00166EE6DD}"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0109BEC4-C5AD-4855-AB4E-50FC4DB2F4BB}"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0958817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5DCA577E-AAFC-4FB0-A8E1-17ABC4D03659}"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6A6580BC-6B51-4973-B865-AB9F737B90FF}"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40762537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558354FA-046F-4B52-95A9-562AE3AB2079}"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00405CB9-E9C8-47E1-B500-97EA3BC93192}"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88871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23.10.2024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779196FB-38E9-4458-A077-03DED4130947}"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D195D426-4E9A-460F-B3A7-00432C392A90}"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0120957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ECC56605-480C-4E02-A8A8-1FC858C92C6B}"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11F98FDB-CC79-4C86-8810-6B16B2AC4B14}"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6913607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7C93B2A6-115B-41B1-B9D6-6884E281C946}" type="datetimeFigureOut">
              <a:rPr lang="ru-RU">
                <a:solidFill>
                  <a:prstClr val="black">
                    <a:tint val="75000"/>
                  </a:prstClr>
                </a:solidFill>
              </a:rPr>
              <a:pPr>
                <a:defRPr/>
              </a:pPr>
              <a:t>23.10.2024</a:t>
            </a:fld>
            <a:endParaRPr lang="ru-RU">
              <a:solidFill>
                <a:prstClr val="black">
                  <a:tint val="75000"/>
                </a:prstClr>
              </a:solidFill>
            </a:endParaRPr>
          </a:p>
        </p:txBody>
      </p:sp>
      <p:sp>
        <p:nvSpPr>
          <p:cNvPr id="8"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9" name="Номер слайда 5"/>
          <p:cNvSpPr>
            <a:spLocks noGrp="1"/>
          </p:cNvSpPr>
          <p:nvPr>
            <p:ph type="sldNum" sz="quarter" idx="12"/>
          </p:nvPr>
        </p:nvSpPr>
        <p:spPr/>
        <p:txBody>
          <a:bodyPr/>
          <a:lstStyle>
            <a:lvl1pPr>
              <a:defRPr/>
            </a:lvl1pPr>
          </a:lstStyle>
          <a:p>
            <a:pPr>
              <a:defRPr/>
            </a:pPr>
            <a:fld id="{3AAD5C1B-4AB3-4AA4-84E3-395CC30AC442}"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5432580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F1D7DE74-5549-4EB9-BA02-5F75198027AE}" type="datetimeFigureOut">
              <a:rPr lang="ru-RU">
                <a:solidFill>
                  <a:prstClr val="black">
                    <a:tint val="75000"/>
                  </a:prstClr>
                </a:solidFill>
              </a:rPr>
              <a:pPr>
                <a:defRPr/>
              </a:pPr>
              <a:t>23.10.2024</a:t>
            </a:fld>
            <a:endParaRPr lang="ru-RU">
              <a:solidFill>
                <a:prstClr val="black">
                  <a:tint val="75000"/>
                </a:prstClr>
              </a:solidFill>
            </a:endParaRPr>
          </a:p>
        </p:txBody>
      </p:sp>
      <p:sp>
        <p:nvSpPr>
          <p:cNvPr id="4"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5" name="Номер слайда 5"/>
          <p:cNvSpPr>
            <a:spLocks noGrp="1"/>
          </p:cNvSpPr>
          <p:nvPr>
            <p:ph type="sldNum" sz="quarter" idx="12"/>
          </p:nvPr>
        </p:nvSpPr>
        <p:spPr/>
        <p:txBody>
          <a:bodyPr/>
          <a:lstStyle>
            <a:lvl1pPr>
              <a:defRPr/>
            </a:lvl1pPr>
          </a:lstStyle>
          <a:p>
            <a:pPr>
              <a:defRPr/>
            </a:pPr>
            <a:fld id="{C30632F0-FE47-443D-BBC3-5D9894718E4D}"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5839710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9C4415B9-895A-4B4B-83C9-5B903B148A11}" type="datetimeFigureOut">
              <a:rPr lang="ru-RU">
                <a:solidFill>
                  <a:prstClr val="black">
                    <a:tint val="75000"/>
                  </a:prstClr>
                </a:solidFill>
              </a:rPr>
              <a:pPr>
                <a:defRPr/>
              </a:pPr>
              <a:t>23.10.2024</a:t>
            </a:fld>
            <a:endParaRPr lang="ru-RU">
              <a:solidFill>
                <a:prstClr val="black">
                  <a:tint val="75000"/>
                </a:prstClr>
              </a:solidFill>
            </a:endParaRPr>
          </a:p>
        </p:txBody>
      </p:sp>
      <p:sp>
        <p:nvSpPr>
          <p:cNvPr id="3"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4" name="Номер слайда 5"/>
          <p:cNvSpPr>
            <a:spLocks noGrp="1"/>
          </p:cNvSpPr>
          <p:nvPr>
            <p:ph type="sldNum" sz="quarter" idx="12"/>
          </p:nvPr>
        </p:nvSpPr>
        <p:spPr/>
        <p:txBody>
          <a:bodyPr/>
          <a:lstStyle>
            <a:lvl1pPr>
              <a:defRPr/>
            </a:lvl1pPr>
          </a:lstStyle>
          <a:p>
            <a:pPr>
              <a:defRPr/>
            </a:pPr>
            <a:fld id="{08FAFF70-ADE0-436E-9769-2C9FD75B2732}"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5582938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7D359819-97CD-407C-BF72-47ED80538CB5}"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C44FFDFD-9E32-4EFF-A4EC-C3A2DD401E9E}"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8131528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780A042A-6B85-4333-B1D6-C1BB0A91E012}"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48DC2789-5B46-41AD-8ECD-0154BFD2784E}"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5508059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790DF240-4597-430D-96DB-7211253EE146}"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CF4C7641-2551-4DB2-AF1A-4EC2B4C14375}"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8131852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5F5DF4D4-1CE0-4487-850D-426D944B9E62}"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9BF7F279-D671-438D-90CE-D175275DA6E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7260780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5DCA577E-AAFC-4FB0-A8E1-17ABC4D03659}"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6A6580BC-6B51-4973-B865-AB9F737B90FF}"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23724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106E36-FD25-4E2D-B0AA-010F637433A0}" type="datetimeFigureOut">
              <a:rPr lang="ru-RU" smtClean="0"/>
              <a:pPr/>
              <a:t>23.10.2024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558354FA-046F-4B52-95A9-562AE3AB2079}"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00405CB9-E9C8-47E1-B500-97EA3BC93192}"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9542962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779196FB-38E9-4458-A077-03DED4130947}"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D195D426-4E9A-460F-B3A7-00432C392A90}"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9575291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ECC56605-480C-4E02-A8A8-1FC858C92C6B}"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11F98FDB-CC79-4C86-8810-6B16B2AC4B14}"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41375108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7C93B2A6-115B-41B1-B9D6-6884E281C946}" type="datetimeFigureOut">
              <a:rPr lang="ru-RU">
                <a:solidFill>
                  <a:prstClr val="black">
                    <a:tint val="75000"/>
                  </a:prstClr>
                </a:solidFill>
              </a:rPr>
              <a:pPr>
                <a:defRPr/>
              </a:pPr>
              <a:t>23.10.2024</a:t>
            </a:fld>
            <a:endParaRPr lang="ru-RU">
              <a:solidFill>
                <a:prstClr val="black">
                  <a:tint val="75000"/>
                </a:prstClr>
              </a:solidFill>
            </a:endParaRPr>
          </a:p>
        </p:txBody>
      </p:sp>
      <p:sp>
        <p:nvSpPr>
          <p:cNvPr id="8"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9" name="Номер слайда 5"/>
          <p:cNvSpPr>
            <a:spLocks noGrp="1"/>
          </p:cNvSpPr>
          <p:nvPr>
            <p:ph type="sldNum" sz="quarter" idx="12"/>
          </p:nvPr>
        </p:nvSpPr>
        <p:spPr/>
        <p:txBody>
          <a:bodyPr/>
          <a:lstStyle>
            <a:lvl1pPr>
              <a:defRPr/>
            </a:lvl1pPr>
          </a:lstStyle>
          <a:p>
            <a:pPr>
              <a:defRPr/>
            </a:pPr>
            <a:fld id="{3AAD5C1B-4AB3-4AA4-84E3-395CC30AC442}"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8230809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F1D7DE74-5549-4EB9-BA02-5F75198027AE}" type="datetimeFigureOut">
              <a:rPr lang="ru-RU">
                <a:solidFill>
                  <a:prstClr val="black">
                    <a:tint val="75000"/>
                  </a:prstClr>
                </a:solidFill>
              </a:rPr>
              <a:pPr>
                <a:defRPr/>
              </a:pPr>
              <a:t>23.10.2024</a:t>
            </a:fld>
            <a:endParaRPr lang="ru-RU">
              <a:solidFill>
                <a:prstClr val="black">
                  <a:tint val="75000"/>
                </a:prstClr>
              </a:solidFill>
            </a:endParaRPr>
          </a:p>
        </p:txBody>
      </p:sp>
      <p:sp>
        <p:nvSpPr>
          <p:cNvPr id="4"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5" name="Номер слайда 5"/>
          <p:cNvSpPr>
            <a:spLocks noGrp="1"/>
          </p:cNvSpPr>
          <p:nvPr>
            <p:ph type="sldNum" sz="quarter" idx="12"/>
          </p:nvPr>
        </p:nvSpPr>
        <p:spPr/>
        <p:txBody>
          <a:bodyPr/>
          <a:lstStyle>
            <a:lvl1pPr>
              <a:defRPr/>
            </a:lvl1pPr>
          </a:lstStyle>
          <a:p>
            <a:pPr>
              <a:defRPr/>
            </a:pPr>
            <a:fld id="{C30632F0-FE47-443D-BBC3-5D9894718E4D}"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5617415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9C4415B9-895A-4B4B-83C9-5B903B148A11}" type="datetimeFigureOut">
              <a:rPr lang="ru-RU">
                <a:solidFill>
                  <a:prstClr val="black">
                    <a:tint val="75000"/>
                  </a:prstClr>
                </a:solidFill>
              </a:rPr>
              <a:pPr>
                <a:defRPr/>
              </a:pPr>
              <a:t>23.10.2024</a:t>
            </a:fld>
            <a:endParaRPr lang="ru-RU">
              <a:solidFill>
                <a:prstClr val="black">
                  <a:tint val="75000"/>
                </a:prstClr>
              </a:solidFill>
            </a:endParaRPr>
          </a:p>
        </p:txBody>
      </p:sp>
      <p:sp>
        <p:nvSpPr>
          <p:cNvPr id="3"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4" name="Номер слайда 5"/>
          <p:cNvSpPr>
            <a:spLocks noGrp="1"/>
          </p:cNvSpPr>
          <p:nvPr>
            <p:ph type="sldNum" sz="quarter" idx="12"/>
          </p:nvPr>
        </p:nvSpPr>
        <p:spPr/>
        <p:txBody>
          <a:bodyPr/>
          <a:lstStyle>
            <a:lvl1pPr>
              <a:defRPr/>
            </a:lvl1pPr>
          </a:lstStyle>
          <a:p>
            <a:pPr>
              <a:defRPr/>
            </a:pPr>
            <a:fld id="{08FAFF70-ADE0-436E-9769-2C9FD75B2732}"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2792041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7D359819-97CD-407C-BF72-47ED80538CB5}"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C44FFDFD-9E32-4EFF-A4EC-C3A2DD401E9E}"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1241509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780A042A-6B85-4333-B1D6-C1BB0A91E012}" type="datetimeFigureOut">
              <a:rPr lang="ru-RU">
                <a:solidFill>
                  <a:prstClr val="black">
                    <a:tint val="75000"/>
                  </a:prstClr>
                </a:solidFill>
              </a:rPr>
              <a:pPr>
                <a:defRPr/>
              </a:pPr>
              <a:t>23.10.2024</a:t>
            </a:fld>
            <a:endParaRPr lang="ru-RU">
              <a:solidFill>
                <a:prstClr val="black">
                  <a:tint val="75000"/>
                </a:prstClr>
              </a:solidFill>
            </a:endParaRPr>
          </a:p>
        </p:txBody>
      </p:sp>
      <p:sp>
        <p:nvSpPr>
          <p:cNvPr id="6"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7" name="Номер слайда 5"/>
          <p:cNvSpPr>
            <a:spLocks noGrp="1"/>
          </p:cNvSpPr>
          <p:nvPr>
            <p:ph type="sldNum" sz="quarter" idx="12"/>
          </p:nvPr>
        </p:nvSpPr>
        <p:spPr/>
        <p:txBody>
          <a:bodyPr/>
          <a:lstStyle>
            <a:lvl1pPr>
              <a:defRPr/>
            </a:lvl1pPr>
          </a:lstStyle>
          <a:p>
            <a:pPr>
              <a:defRPr/>
            </a:pPr>
            <a:fld id="{48DC2789-5B46-41AD-8ECD-0154BFD2784E}"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43517741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790DF240-4597-430D-96DB-7211253EE146}"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CF4C7641-2551-4DB2-AF1A-4EC2B4C14375}"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7080613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5F5DF4D4-1CE0-4487-850D-426D944B9E62}"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lvl1pPr>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lvl1pPr>
              <a:defRPr/>
            </a:lvl1pPr>
          </a:lstStyle>
          <a:p>
            <a:pPr>
              <a:defRPr/>
            </a:pPr>
            <a:fld id="{9BF7F279-D671-438D-90CE-D175275DA6E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425945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2.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3.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06E36-FD25-4E2D-B0AA-010F637433A0}" type="datetimeFigureOut">
              <a:rPr lang="ru-RU" smtClean="0"/>
              <a:pPr/>
              <a:t>23.10.2024</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C68B6-61C2-468F-89AB-4B9F7531AA68}"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6836E228-95B3-4D5C-B297-EBB37663803E}"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4B1E1EA-2AC1-4D18-ADEF-7C9B7FC5F09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630817117"/>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2290"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2291"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7896A215-BADC-458E-96ED-D2EBFF664A6C}" type="datetimeFigureOut">
              <a:rPr lang="ru-RU"/>
              <a:pPr>
                <a:defRPr/>
              </a:pPr>
              <a:t>23.10.2024</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defRPr>
            </a:lvl1pPr>
          </a:lstStyle>
          <a:p>
            <a:pPr>
              <a:defRPr/>
            </a:pPr>
            <a:fld id="{1F246353-2AD6-4EDD-854B-0F5A492DB34D}" type="slidenum">
              <a:rPr lang="ru-RU"/>
              <a:pPr>
                <a:defRPr/>
              </a:pPr>
              <a:t>‹#›</a:t>
            </a:fld>
            <a:endParaRPr lang="ru-RU"/>
          </a:p>
        </p:txBody>
      </p:sp>
    </p:spTree>
    <p:extLst>
      <p:ext uri="{BB962C8B-B14F-4D97-AF65-F5344CB8AC3E}">
        <p14:creationId xmlns:p14="http://schemas.microsoft.com/office/powerpoint/2010/main" val="3448486957"/>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06E36-FD25-4E2D-B0AA-010F637433A0}" type="datetimeFigureOut">
              <a:rPr lang="ru-RU" smtClean="0">
                <a:solidFill>
                  <a:prstClr val="black">
                    <a:tint val="75000"/>
                  </a:prstClr>
                </a:solidFill>
              </a:rPr>
              <a:pPr/>
              <a:t>23.10.2024</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C68B6-61C2-468F-89AB-4B9F7531AA68}"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162960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CF5B5DC-A943-41D6-B904-234B0606929D}"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EDE8B86-F44B-488B-B85D-AACA858BD9C0}"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0645452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80E5CC8F-382C-48AC-AC88-67882F94991A}"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11AD34DD-3B43-41BD-8786-FB8F1340DE78}"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28755893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80E5CC8F-382C-48AC-AC88-67882F94991A}"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11AD34DD-3B43-41BD-8786-FB8F1340DE78}"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939756395"/>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80E5CC8F-382C-48AC-AC88-67882F94991A}"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11AD34DD-3B43-41BD-8786-FB8F1340DE78}"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376072963"/>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80E5CC8F-382C-48AC-AC88-67882F94991A}"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11AD34DD-3B43-41BD-8786-FB8F1340DE78}"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564399878"/>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6836E228-95B3-4D5C-B297-EBB37663803E}"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4B1E1EA-2AC1-4D18-ADEF-7C9B7FC5F09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1501938574"/>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6836E228-95B3-4D5C-B297-EBB37663803E}" type="datetimeFigureOut">
              <a:rPr lang="ru-RU">
                <a:solidFill>
                  <a:prstClr val="black">
                    <a:tint val="75000"/>
                  </a:prstClr>
                </a:solidFill>
              </a:rPr>
              <a:pPr>
                <a:defRPr/>
              </a:pPr>
              <a:t>23.10.2024</a:t>
            </a:fld>
            <a:endParaRPr lang="ru-RU">
              <a:solidFill>
                <a:prstClr val="black">
                  <a:tint val="75000"/>
                </a:prstClr>
              </a:solidFill>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ru-RU">
              <a:solidFill>
                <a:prstClr val="black">
                  <a:tint val="75000"/>
                </a:prstClr>
              </a:solidFill>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4B1E1EA-2AC1-4D18-ADEF-7C9B7FC5F097}"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2951551388"/>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00.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0.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0.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0.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00.xml"/><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7.xml"/><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642194"/>
          </a:xfrm>
        </p:spPr>
        <p:txBody>
          <a:bodyPr>
            <a:normAutofit/>
          </a:bodyPr>
          <a:lstStyle/>
          <a:p>
            <a:pPr marL="342900" lvl="0" indent="-342900">
              <a:spcBef>
                <a:spcPct val="20000"/>
              </a:spcBef>
            </a:pPr>
            <a:r>
              <a:rPr lang="en-US" sz="3300" b="1" dirty="0">
                <a:solidFill>
                  <a:prstClr val="black"/>
                </a:solidFill>
                <a:latin typeface="Times New Roman" pitchFamily="18" charset="0"/>
                <a:ea typeface="+mn-ea"/>
                <a:cs typeface="Times New Roman" pitchFamily="18" charset="0"/>
              </a:rPr>
              <a:t/>
            </a:r>
            <a:br>
              <a:rPr lang="en-US" sz="3300" b="1" dirty="0">
                <a:solidFill>
                  <a:prstClr val="black"/>
                </a:solidFill>
                <a:latin typeface="Times New Roman" pitchFamily="18" charset="0"/>
                <a:ea typeface="+mn-ea"/>
                <a:cs typeface="Times New Roman" pitchFamily="18" charset="0"/>
              </a:rPr>
            </a:br>
            <a:r>
              <a:rPr lang="en-US" sz="3300" b="1" dirty="0" smtClean="0">
                <a:solidFill>
                  <a:prstClr val="black"/>
                </a:solidFill>
                <a:latin typeface="Times New Roman" pitchFamily="18" charset="0"/>
                <a:ea typeface="+mn-ea"/>
                <a:cs typeface="Times New Roman" pitchFamily="18" charset="0"/>
              </a:rPr>
              <a:t>Handout</a:t>
            </a:r>
            <a:r>
              <a:rPr lang="en-US" sz="3300" b="1" dirty="0">
                <a:solidFill>
                  <a:prstClr val="black"/>
                </a:solidFill>
                <a:latin typeface="Times New Roman" pitchFamily="18" charset="0"/>
                <a:ea typeface="+mn-ea"/>
                <a:cs typeface="Times New Roman" pitchFamily="18" charset="0"/>
              </a:rPr>
              <a:t>s</a:t>
            </a:r>
          </a:p>
        </p:txBody>
      </p:sp>
      <p:sp>
        <p:nvSpPr>
          <p:cNvPr id="3" name="Содержимое 2"/>
          <p:cNvSpPr>
            <a:spLocks noGrp="1"/>
          </p:cNvSpPr>
          <p:nvPr>
            <p:ph idx="1"/>
          </p:nvPr>
        </p:nvSpPr>
        <p:spPr>
          <a:xfrm>
            <a:off x="457200" y="2204864"/>
            <a:ext cx="8229600" cy="3921299"/>
          </a:xfrm>
        </p:spPr>
        <p:txBody>
          <a:bodyPr>
            <a:normAutofit/>
          </a:bodyPr>
          <a:lstStyle/>
          <a:p>
            <a:r>
              <a:rPr lang="en-US" b="1" dirty="0" smtClean="0">
                <a:latin typeface="Times New Roman" pitchFamily="18" charset="0"/>
                <a:cs typeface="Times New Roman" pitchFamily="18" charset="0"/>
              </a:rPr>
              <a:t>Lecture  №</a:t>
            </a:r>
            <a:r>
              <a:rPr lang="ru-RU" b="1" dirty="0" smtClean="0">
                <a:latin typeface="Times New Roman" pitchFamily="18" charset="0"/>
                <a:cs typeface="Times New Roman" pitchFamily="18" charset="0"/>
              </a:rPr>
              <a:t>4  </a:t>
            </a:r>
            <a:r>
              <a:rPr lang="en-US" b="1" dirty="0" smtClean="0">
                <a:solidFill>
                  <a:srgbClr val="7030A0"/>
                </a:solidFill>
                <a:latin typeface="Times New Roman" pitchFamily="18" charset="0"/>
                <a:cs typeface="Times New Roman" pitchFamily="18" charset="0"/>
              </a:rPr>
              <a:t>Being,  </a:t>
            </a:r>
            <a:r>
              <a:rPr lang="en-US" b="1" dirty="0">
                <a:solidFill>
                  <a:srgbClr val="7030A0"/>
                </a:solidFill>
                <a:latin typeface="Times New Roman" pitchFamily="18" charset="0"/>
                <a:cs typeface="Times New Roman" pitchFamily="18" charset="0"/>
              </a:rPr>
              <a:t>Non- Being. Forms of </a:t>
            </a:r>
            <a:r>
              <a:rPr lang="en-US" b="1" dirty="0" smtClean="0">
                <a:solidFill>
                  <a:srgbClr val="7030A0"/>
                </a:solidFill>
                <a:latin typeface="Times New Roman" pitchFamily="18" charset="0"/>
                <a:cs typeface="Times New Roman" pitchFamily="18" charset="0"/>
              </a:rPr>
              <a:t>Being. </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5621527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Подзаголовок 2"/>
          <p:cNvSpPr>
            <a:spLocks noGrp="1"/>
          </p:cNvSpPr>
          <p:nvPr>
            <p:ph type="subTitle" idx="1"/>
          </p:nvPr>
        </p:nvSpPr>
        <p:spPr>
          <a:xfrm>
            <a:off x="684213" y="404813"/>
            <a:ext cx="7500937" cy="5857875"/>
          </a:xfrm>
        </p:spPr>
        <p:txBody>
          <a:bodyPr/>
          <a:lstStyle/>
          <a:p>
            <a:pPr algn="l" eaLnBrk="1" hangingPunct="1"/>
            <a:r>
              <a:rPr lang="en-US" altLang="ru-RU" sz="5400" dirty="0" smtClean="0">
                <a:solidFill>
                  <a:schemeClr val="tx1"/>
                </a:solidFill>
              </a:rPr>
              <a:t>In its historical beginning, the category of being perceived as </a:t>
            </a:r>
            <a:r>
              <a:rPr lang="en-US" altLang="ru-RU" sz="5400" b="1" dirty="0" smtClean="0">
                <a:solidFill>
                  <a:srgbClr val="7030A0"/>
                </a:solidFill>
              </a:rPr>
              <a:t>controversial</a:t>
            </a:r>
            <a:r>
              <a:rPr lang="en-US" altLang="ru-RU" sz="5400" dirty="0" smtClean="0">
                <a:solidFill>
                  <a:schemeClr val="tx1"/>
                </a:solidFill>
              </a:rPr>
              <a:t> and </a:t>
            </a:r>
            <a:r>
              <a:rPr lang="en-US" altLang="ru-RU" sz="5400" b="1" dirty="0" smtClean="0">
                <a:solidFill>
                  <a:srgbClr val="7030A0"/>
                </a:solidFill>
              </a:rPr>
              <a:t>paradoxical</a:t>
            </a:r>
            <a:r>
              <a:rPr lang="en-US" altLang="ru-RU" sz="5400" dirty="0" smtClean="0">
                <a:solidFill>
                  <a:schemeClr val="tx1"/>
                </a:solidFill>
              </a:rPr>
              <a:t> construct.</a:t>
            </a:r>
          </a:p>
          <a:p>
            <a:pPr algn="l" eaLnBrk="1" hangingPunct="1"/>
            <a:endParaRPr lang="ru-RU" altLang="ru-RU" sz="5400" dirty="0" smtClean="0">
              <a:solidFill>
                <a:schemeClr val="tx1"/>
              </a:solidFill>
            </a:endParaRPr>
          </a:p>
        </p:txBody>
      </p:sp>
    </p:spTree>
    <p:extLst>
      <p:ext uri="{BB962C8B-B14F-4D97-AF65-F5344CB8AC3E}">
        <p14:creationId xmlns:p14="http://schemas.microsoft.com/office/powerpoint/2010/main" val="41129938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Подзаголовок 2"/>
          <p:cNvSpPr>
            <a:spLocks noGrp="1"/>
          </p:cNvSpPr>
          <p:nvPr>
            <p:ph type="subTitle" idx="1"/>
          </p:nvPr>
        </p:nvSpPr>
        <p:spPr>
          <a:xfrm>
            <a:off x="395288" y="357188"/>
            <a:ext cx="7527925" cy="5951537"/>
          </a:xfrm>
        </p:spPr>
        <p:txBody>
          <a:bodyPr/>
          <a:lstStyle/>
          <a:p>
            <a:pPr algn="l" eaLnBrk="1" hangingPunct="1"/>
            <a:r>
              <a:rPr lang="en-US" altLang="ru-RU" sz="4800" dirty="0" smtClean="0">
                <a:solidFill>
                  <a:schemeClr val="tx1"/>
                </a:solidFill>
              </a:rPr>
              <a:t>On the one hand, being was a result of the first Greek philosophers, attempted to find an </a:t>
            </a:r>
            <a:r>
              <a:rPr lang="en-US" altLang="ru-RU" sz="4800" b="1" dirty="0" smtClean="0">
                <a:solidFill>
                  <a:srgbClr val="7030A0"/>
                </a:solidFill>
              </a:rPr>
              <a:t>universal principle</a:t>
            </a:r>
            <a:r>
              <a:rPr lang="en-US" altLang="ru-RU" sz="4800" dirty="0" smtClean="0">
                <a:solidFill>
                  <a:srgbClr val="7030A0"/>
                </a:solidFill>
              </a:rPr>
              <a:t> </a:t>
            </a:r>
            <a:r>
              <a:rPr lang="en-US" altLang="ru-RU" sz="4800" dirty="0" smtClean="0">
                <a:solidFill>
                  <a:schemeClr val="tx1"/>
                </a:solidFill>
              </a:rPr>
              <a:t>of organization of the world. “Logos” of Heraclitus, the “number” of Pythagoreans)</a:t>
            </a:r>
            <a:endParaRPr lang="ru-RU" altLang="ru-RU" sz="4800" dirty="0" smtClean="0">
              <a:solidFill>
                <a:schemeClr val="tx1"/>
              </a:solidFill>
            </a:endParaRPr>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3820" y="3501008"/>
            <a:ext cx="1804988"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9886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Подзаголовок 2"/>
          <p:cNvSpPr>
            <a:spLocks noGrp="1"/>
          </p:cNvSpPr>
          <p:nvPr>
            <p:ph type="subTitle" idx="1"/>
          </p:nvPr>
        </p:nvSpPr>
        <p:spPr>
          <a:xfrm>
            <a:off x="928688" y="357188"/>
            <a:ext cx="7500937" cy="5857875"/>
          </a:xfrm>
        </p:spPr>
        <p:txBody>
          <a:bodyPr/>
          <a:lstStyle/>
          <a:p>
            <a:pPr algn="l" eaLnBrk="1" hangingPunct="1"/>
            <a:r>
              <a:rPr lang="en-US" altLang="ru-RU" sz="4400" b="1" dirty="0" smtClean="0">
                <a:solidFill>
                  <a:schemeClr val="tx1"/>
                </a:solidFill>
              </a:rPr>
              <a:t>On the other hand, the category of being criticized by sophists (</a:t>
            </a:r>
            <a:r>
              <a:rPr lang="en-US" altLang="ru-RU" sz="4400" b="1" dirty="0" err="1" smtClean="0">
                <a:solidFill>
                  <a:schemeClr val="tx1"/>
                </a:solidFill>
              </a:rPr>
              <a:t>Gorgias</a:t>
            </a:r>
            <a:r>
              <a:rPr lang="en-US" altLang="ru-RU" sz="4400" b="1" dirty="0" smtClean="0">
                <a:solidFill>
                  <a:schemeClr val="tx1"/>
                </a:solidFill>
              </a:rPr>
              <a:t>) as an </a:t>
            </a:r>
            <a:r>
              <a:rPr lang="en-US" altLang="ru-RU" sz="4400" b="1" i="1" dirty="0" smtClean="0">
                <a:solidFill>
                  <a:srgbClr val="7030A0"/>
                </a:solidFill>
              </a:rPr>
              <a:t>empty concept</a:t>
            </a:r>
            <a:r>
              <a:rPr lang="en-US" altLang="ru-RU" sz="4400" dirty="0" smtClean="0">
                <a:solidFill>
                  <a:srgbClr val="7030A0"/>
                </a:solidFill>
              </a:rPr>
              <a:t>.</a:t>
            </a:r>
          </a:p>
          <a:p>
            <a:pPr algn="l" eaLnBrk="1" hangingPunct="1"/>
            <a:endParaRPr lang="ru-RU" altLang="ru-RU" sz="4400" dirty="0" smtClean="0">
              <a:solidFill>
                <a:schemeClr val="tx1"/>
              </a:solidFill>
            </a:endParaRPr>
          </a:p>
        </p:txBody>
      </p:sp>
      <p:pic>
        <p:nvPicPr>
          <p:cNvPr id="25603" name="Picture 3" descr="C:\Documents and Settings\User\Рабочий стол\Картинки\img_18190871_87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225" y="3429002"/>
            <a:ext cx="3309938" cy="304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0" y="3429002"/>
            <a:ext cx="1638300" cy="2994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42" y="3429002"/>
            <a:ext cx="2520206" cy="2994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38206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Подзаголовок 2"/>
          <p:cNvSpPr>
            <a:spLocks noGrp="1"/>
          </p:cNvSpPr>
          <p:nvPr>
            <p:ph type="subTitle" idx="1"/>
          </p:nvPr>
        </p:nvSpPr>
        <p:spPr>
          <a:xfrm>
            <a:off x="928688" y="357188"/>
            <a:ext cx="7500937" cy="5857875"/>
          </a:xfrm>
        </p:spPr>
        <p:txBody>
          <a:bodyPr/>
          <a:lstStyle/>
          <a:p>
            <a:pPr algn="l" eaLnBrk="1" hangingPunct="1"/>
            <a:r>
              <a:rPr lang="ru-RU" altLang="ru-RU" sz="4400" b="1" u="sng" dirty="0" smtClean="0">
                <a:solidFill>
                  <a:schemeClr val="tx1"/>
                </a:solidFill>
              </a:rPr>
              <a:t> </a:t>
            </a:r>
            <a:r>
              <a:rPr lang="en-US" altLang="ru-RU" sz="4400" b="1" u="sng" dirty="0" smtClean="0">
                <a:solidFill>
                  <a:schemeClr val="tx1"/>
                </a:solidFill>
              </a:rPr>
              <a:t>Plato </a:t>
            </a:r>
            <a:r>
              <a:rPr lang="en-US" altLang="ru-RU" sz="4400" dirty="0" smtClean="0">
                <a:solidFill>
                  <a:schemeClr val="tx1"/>
                </a:solidFill>
              </a:rPr>
              <a:t>proposed a solution of the antinomies of being in his teaching about </a:t>
            </a:r>
            <a:r>
              <a:rPr lang="en-US" altLang="ru-RU" sz="4400" dirty="0" smtClean="0">
                <a:solidFill>
                  <a:srgbClr val="7030A0"/>
                </a:solidFill>
              </a:rPr>
              <a:t>“</a:t>
            </a:r>
            <a:r>
              <a:rPr lang="en-US" altLang="ru-RU" sz="4400" b="1" dirty="0" smtClean="0">
                <a:solidFill>
                  <a:srgbClr val="7030A0"/>
                </a:solidFill>
              </a:rPr>
              <a:t>ideas</a:t>
            </a:r>
            <a:r>
              <a:rPr lang="en-US" altLang="ru-RU" sz="4400" dirty="0" smtClean="0">
                <a:solidFill>
                  <a:srgbClr val="7030A0"/>
                </a:solidFill>
              </a:rPr>
              <a:t>”. </a:t>
            </a:r>
            <a:r>
              <a:rPr lang="en-US" altLang="ru-RU" sz="4400" dirty="0" smtClean="0">
                <a:solidFill>
                  <a:schemeClr val="tx1"/>
                </a:solidFill>
              </a:rPr>
              <a:t>Being of </a:t>
            </a:r>
            <a:r>
              <a:rPr lang="en-US" altLang="ru-RU" sz="4400" dirty="0" smtClean="0">
                <a:solidFill>
                  <a:srgbClr val="7030A0"/>
                </a:solidFill>
              </a:rPr>
              <a:t>Plato</a:t>
            </a:r>
            <a:r>
              <a:rPr lang="en-US" altLang="ru-RU" sz="4400" dirty="0" smtClean="0">
                <a:solidFill>
                  <a:schemeClr val="tx1"/>
                </a:solidFill>
              </a:rPr>
              <a:t> is a set </a:t>
            </a:r>
            <a:r>
              <a:rPr lang="en-US" altLang="ru-RU" sz="3600" dirty="0" smtClean="0">
                <a:solidFill>
                  <a:schemeClr val="tx1"/>
                </a:solidFill>
              </a:rPr>
              <a:t> </a:t>
            </a:r>
            <a:r>
              <a:rPr lang="en-US" altLang="ru-RU" sz="4400" dirty="0" smtClean="0">
                <a:solidFill>
                  <a:schemeClr val="tx1"/>
                </a:solidFill>
              </a:rPr>
              <a:t>of intelligible </a:t>
            </a:r>
            <a:r>
              <a:rPr lang="en-US" altLang="ru-RU" sz="4400" dirty="0" smtClean="0">
                <a:solidFill>
                  <a:srgbClr val="7030A0"/>
                </a:solidFill>
              </a:rPr>
              <a:t>forms or essences </a:t>
            </a:r>
            <a:r>
              <a:rPr lang="en-US" altLang="ru-RU" sz="4400" dirty="0" smtClean="0">
                <a:solidFill>
                  <a:schemeClr val="tx1"/>
                </a:solidFill>
              </a:rPr>
              <a:t>– “ideas” – which is a </a:t>
            </a:r>
            <a:r>
              <a:rPr lang="en-US" altLang="ru-RU" sz="4400" dirty="0" smtClean="0">
                <a:solidFill>
                  <a:srgbClr val="7030A0"/>
                </a:solidFill>
              </a:rPr>
              <a:t>reflection</a:t>
            </a:r>
            <a:r>
              <a:rPr lang="en-US" altLang="ru-RU" sz="4400" dirty="0" smtClean="0">
                <a:solidFill>
                  <a:schemeClr val="tx1"/>
                </a:solidFill>
              </a:rPr>
              <a:t> of the variety of </a:t>
            </a:r>
            <a:r>
              <a:rPr lang="en-US" altLang="ru-RU" sz="4400" dirty="0" smtClean="0">
                <a:solidFill>
                  <a:srgbClr val="7030A0"/>
                </a:solidFill>
              </a:rPr>
              <a:t>real world.</a:t>
            </a:r>
            <a:endParaRPr lang="ru-RU" altLang="ru-RU" sz="4400" dirty="0" smtClean="0">
              <a:solidFill>
                <a:srgbClr val="7030A0"/>
              </a:solidFill>
            </a:endParaRPr>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595" y="4725144"/>
            <a:ext cx="2530475"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3918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Подзаголовок 2"/>
          <p:cNvSpPr>
            <a:spLocks noGrp="1"/>
          </p:cNvSpPr>
          <p:nvPr>
            <p:ph type="subTitle" idx="1"/>
          </p:nvPr>
        </p:nvSpPr>
        <p:spPr>
          <a:xfrm>
            <a:off x="214314" y="142874"/>
            <a:ext cx="6411912" cy="6526485"/>
          </a:xfrm>
        </p:spPr>
        <p:txBody>
          <a:bodyPr/>
          <a:lstStyle/>
          <a:p>
            <a:pPr algn="l" eaLnBrk="1" hangingPunct="1"/>
            <a:r>
              <a:rPr lang="en-US" altLang="ru-RU" sz="4400" dirty="0" smtClean="0">
                <a:solidFill>
                  <a:srgbClr val="7030A0"/>
                </a:solidFill>
              </a:rPr>
              <a:t>Plato</a:t>
            </a:r>
            <a:r>
              <a:rPr lang="en-US" altLang="ru-RU" sz="4400" dirty="0" smtClean="0">
                <a:solidFill>
                  <a:schemeClr val="tx1"/>
                </a:solidFill>
              </a:rPr>
              <a:t> holds </a:t>
            </a:r>
            <a:r>
              <a:rPr lang="en-US" altLang="ru-RU" sz="4400" u="sng" dirty="0" smtClean="0">
                <a:solidFill>
                  <a:schemeClr val="tx1"/>
                </a:solidFill>
              </a:rPr>
              <a:t>difference</a:t>
            </a:r>
            <a:r>
              <a:rPr lang="en-US" altLang="ru-RU" sz="4400" dirty="0" smtClean="0">
                <a:solidFill>
                  <a:schemeClr val="tx1"/>
                </a:solidFill>
              </a:rPr>
              <a:t> not only between </a:t>
            </a:r>
            <a:r>
              <a:rPr lang="en-US" altLang="ru-RU" sz="4400" dirty="0" smtClean="0">
                <a:solidFill>
                  <a:srgbClr val="7030A0"/>
                </a:solidFill>
              </a:rPr>
              <a:t>being and becoming</a:t>
            </a:r>
            <a:r>
              <a:rPr lang="en-US" altLang="ru-RU" sz="4400" dirty="0" smtClean="0">
                <a:solidFill>
                  <a:schemeClr val="tx1"/>
                </a:solidFill>
              </a:rPr>
              <a:t>, but between being and </a:t>
            </a:r>
            <a:r>
              <a:rPr lang="en-US" altLang="ru-RU" sz="4400" dirty="0" smtClean="0">
                <a:solidFill>
                  <a:srgbClr val="7030A0"/>
                </a:solidFill>
              </a:rPr>
              <a:t>“beginning less beginning” </a:t>
            </a:r>
            <a:r>
              <a:rPr lang="en-US" altLang="ru-RU" sz="4400" dirty="0" smtClean="0">
                <a:solidFill>
                  <a:schemeClr val="tx1"/>
                </a:solidFill>
              </a:rPr>
              <a:t>of being which Plato calls as “</a:t>
            </a:r>
            <a:r>
              <a:rPr lang="en-US" altLang="ru-RU" sz="4400" b="1" dirty="0" smtClean="0">
                <a:solidFill>
                  <a:schemeClr val="tx1"/>
                </a:solidFill>
              </a:rPr>
              <a:t>blessing</a:t>
            </a:r>
            <a:r>
              <a:rPr lang="en-US" altLang="ru-RU" sz="4400" dirty="0" smtClean="0">
                <a:solidFill>
                  <a:schemeClr val="tx1"/>
                </a:solidFill>
              </a:rPr>
              <a:t>” </a:t>
            </a:r>
            <a:endParaRPr lang="ru-RU" altLang="ru-RU" sz="4400" dirty="0" smtClean="0">
              <a:solidFill>
                <a:schemeClr val="tx1"/>
              </a:solidFill>
            </a:endParaRPr>
          </a:p>
        </p:txBody>
      </p:sp>
      <p:pic>
        <p:nvPicPr>
          <p:cNvPr id="27651" name="Picture 3" descr="C:\Documents and Settings\User\Рабочий стол\Картинки\12628704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332656"/>
            <a:ext cx="2517775"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27549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Подзаголовок 2"/>
          <p:cNvSpPr>
            <a:spLocks noGrp="1"/>
          </p:cNvSpPr>
          <p:nvPr>
            <p:ph type="subTitle" idx="1"/>
          </p:nvPr>
        </p:nvSpPr>
        <p:spPr>
          <a:xfrm>
            <a:off x="214313" y="142875"/>
            <a:ext cx="6572250" cy="6500813"/>
          </a:xfrm>
        </p:spPr>
        <p:txBody>
          <a:bodyPr/>
          <a:lstStyle/>
          <a:p>
            <a:pPr algn="l" eaLnBrk="1" hangingPunct="1"/>
            <a:endParaRPr lang="en-US" altLang="ru-RU" sz="4000" dirty="0" smtClean="0">
              <a:solidFill>
                <a:schemeClr val="tx1"/>
              </a:solidFill>
            </a:endParaRPr>
          </a:p>
          <a:p>
            <a:pPr algn="l" eaLnBrk="1" hangingPunct="1"/>
            <a:r>
              <a:rPr lang="en-US" altLang="ru-RU" sz="4000" dirty="0" smtClean="0">
                <a:solidFill>
                  <a:schemeClr val="tx1"/>
                </a:solidFill>
              </a:rPr>
              <a:t>An important feature of </a:t>
            </a:r>
            <a:r>
              <a:rPr lang="en-US" altLang="ru-RU" sz="4000" u="sng" dirty="0" smtClean="0">
                <a:solidFill>
                  <a:schemeClr val="tx1"/>
                </a:solidFill>
              </a:rPr>
              <a:t>Plato’s </a:t>
            </a:r>
            <a:r>
              <a:rPr lang="en-US" altLang="ru-RU" sz="4000" dirty="0" smtClean="0">
                <a:solidFill>
                  <a:srgbClr val="7030A0"/>
                </a:solidFill>
              </a:rPr>
              <a:t>understanding of being </a:t>
            </a:r>
            <a:r>
              <a:rPr lang="en-US" altLang="ru-RU" sz="4000" dirty="0" smtClean="0">
                <a:solidFill>
                  <a:schemeClr val="tx1"/>
                </a:solidFill>
              </a:rPr>
              <a:t>was his connection with the category of </a:t>
            </a:r>
            <a:r>
              <a:rPr lang="en-US" altLang="ru-RU" sz="4000" b="1" dirty="0" smtClean="0">
                <a:solidFill>
                  <a:schemeClr val="tx1"/>
                </a:solidFill>
              </a:rPr>
              <a:t>truth</a:t>
            </a:r>
            <a:r>
              <a:rPr lang="en-US" altLang="ru-RU" sz="4000" dirty="0" smtClean="0">
                <a:solidFill>
                  <a:schemeClr val="tx1"/>
                </a:solidFill>
              </a:rPr>
              <a:t>. Truth is a result of ascension to </a:t>
            </a:r>
            <a:r>
              <a:rPr lang="en-US" altLang="ru-RU" sz="4000" b="1" dirty="0" smtClean="0">
                <a:solidFill>
                  <a:schemeClr val="tx1"/>
                </a:solidFill>
              </a:rPr>
              <a:t>the </a:t>
            </a:r>
            <a:r>
              <a:rPr lang="en-US" altLang="ru-RU" sz="4000" b="1" dirty="0" smtClean="0">
                <a:solidFill>
                  <a:srgbClr val="7030A0"/>
                </a:solidFill>
              </a:rPr>
              <a:t>mere</a:t>
            </a:r>
            <a:r>
              <a:rPr lang="en-US" altLang="ru-RU" sz="4000" dirty="0" smtClean="0">
                <a:solidFill>
                  <a:schemeClr val="tx1"/>
                </a:solidFill>
              </a:rPr>
              <a:t>, i.e. to the types of being.</a:t>
            </a:r>
          </a:p>
          <a:p>
            <a:pPr algn="l" eaLnBrk="1" hangingPunct="1"/>
            <a:endParaRPr lang="ru-RU" altLang="ru-RU" sz="4000" dirty="0" smtClean="0">
              <a:solidFill>
                <a:schemeClr val="tx1"/>
              </a:solidFill>
            </a:endParaRPr>
          </a:p>
        </p:txBody>
      </p:sp>
      <p:pic>
        <p:nvPicPr>
          <p:cNvPr id="28675" name="Picture 3" descr="C:\Documents and Settings\User\Рабочий стол\Картинки\истина.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438" y="428625"/>
            <a:ext cx="2103437"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29236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Подзаголовок 2"/>
          <p:cNvSpPr>
            <a:spLocks noGrp="1"/>
          </p:cNvSpPr>
          <p:nvPr>
            <p:ph type="subTitle" idx="1"/>
          </p:nvPr>
        </p:nvSpPr>
        <p:spPr>
          <a:xfrm>
            <a:off x="214313" y="285750"/>
            <a:ext cx="8215312" cy="6572250"/>
          </a:xfrm>
        </p:spPr>
        <p:txBody>
          <a:bodyPr/>
          <a:lstStyle/>
          <a:p>
            <a:pPr algn="l" eaLnBrk="1" hangingPunct="1"/>
            <a:r>
              <a:rPr lang="sq-AL" altLang="ru-RU" sz="4800" dirty="0" smtClean="0">
                <a:solidFill>
                  <a:schemeClr val="tx1"/>
                </a:solidFill>
              </a:rPr>
              <a:t>In Aristotle</a:t>
            </a:r>
            <a:r>
              <a:rPr lang="en-US" altLang="ru-RU" sz="4800" dirty="0" smtClean="0">
                <a:solidFill>
                  <a:schemeClr val="tx1"/>
                </a:solidFill>
              </a:rPr>
              <a:t>’</a:t>
            </a:r>
            <a:r>
              <a:rPr lang="sq-AL" altLang="ru-RU" sz="4800" dirty="0" smtClean="0">
                <a:solidFill>
                  <a:schemeClr val="tx1"/>
                </a:solidFill>
              </a:rPr>
              <a:t>s philosophy</a:t>
            </a:r>
            <a:r>
              <a:rPr lang="en-US" altLang="ru-RU" sz="4800" dirty="0" smtClean="0">
                <a:solidFill>
                  <a:schemeClr val="tx1"/>
                </a:solidFill>
              </a:rPr>
              <a:t>:</a:t>
            </a:r>
          </a:p>
          <a:p>
            <a:pPr algn="l" eaLnBrk="1" hangingPunct="1">
              <a:buFont typeface="Wingdings" pitchFamily="2" charset="2"/>
              <a:buChar char="Ø"/>
            </a:pPr>
            <a:r>
              <a:rPr lang="en-US" altLang="ru-RU" sz="4800" b="1" dirty="0" smtClean="0">
                <a:solidFill>
                  <a:srgbClr val="7030A0"/>
                </a:solidFill>
              </a:rPr>
              <a:t>denial</a:t>
            </a:r>
            <a:r>
              <a:rPr lang="en-US" altLang="ru-RU" sz="4800" dirty="0" smtClean="0">
                <a:solidFill>
                  <a:schemeClr val="tx1"/>
                </a:solidFill>
              </a:rPr>
              <a:t> of being as the highest generic concept </a:t>
            </a:r>
          </a:p>
        </p:txBody>
      </p:sp>
      <p:pic>
        <p:nvPicPr>
          <p:cNvPr id="29699" name="Picture 3" descr="C:\Documents and Settings\User\Рабочий стол\Картинки\19239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3000375"/>
            <a:ext cx="5102225"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0058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Подзаголовок 2"/>
          <p:cNvSpPr>
            <a:spLocks noGrp="1"/>
          </p:cNvSpPr>
          <p:nvPr>
            <p:ph type="subTitle" idx="1"/>
          </p:nvPr>
        </p:nvSpPr>
        <p:spPr>
          <a:xfrm>
            <a:off x="214313" y="142875"/>
            <a:ext cx="8929687" cy="6072188"/>
          </a:xfrm>
        </p:spPr>
        <p:txBody>
          <a:bodyPr/>
          <a:lstStyle/>
          <a:p>
            <a:pPr algn="l" eaLnBrk="1" hangingPunct="1">
              <a:buFont typeface="Wingdings" pitchFamily="2" charset="2"/>
              <a:buChar char="Ø"/>
            </a:pPr>
            <a:r>
              <a:rPr lang="en-US" altLang="ru-RU" sz="4400" dirty="0" smtClean="0">
                <a:solidFill>
                  <a:schemeClr val="tx1"/>
                </a:solidFill>
              </a:rPr>
              <a:t>identifying being with the substantial essence of </a:t>
            </a:r>
            <a:r>
              <a:rPr lang="en-US" altLang="ru-RU" sz="4400" b="1" dirty="0" smtClean="0">
                <a:solidFill>
                  <a:srgbClr val="7030A0"/>
                </a:solidFill>
              </a:rPr>
              <a:t>individual</a:t>
            </a:r>
            <a:r>
              <a:rPr lang="en-US" altLang="ru-RU" sz="4400" dirty="0">
                <a:solidFill>
                  <a:srgbClr val="7030A0"/>
                </a:solidFill>
              </a:rPr>
              <a:t> </a:t>
            </a:r>
            <a:r>
              <a:rPr lang="en-US" altLang="ru-RU" sz="4400" dirty="0" smtClean="0">
                <a:solidFill>
                  <a:schemeClr val="tx1"/>
                </a:solidFill>
              </a:rPr>
              <a:t>thing</a:t>
            </a:r>
            <a:endParaRPr lang="ru-RU" altLang="ru-RU" sz="4400" dirty="0" smtClean="0">
              <a:solidFill>
                <a:schemeClr val="tx1"/>
              </a:solidFill>
            </a:endParaRPr>
          </a:p>
          <a:p>
            <a:pPr algn="l" eaLnBrk="1" hangingPunct="1">
              <a:buFont typeface="Wingdings" pitchFamily="2" charset="2"/>
              <a:buChar char="Ø"/>
            </a:pPr>
            <a:r>
              <a:rPr lang="en-US" altLang="ru-RU" sz="4400" dirty="0" smtClean="0">
                <a:solidFill>
                  <a:schemeClr val="tx1"/>
                </a:solidFill>
              </a:rPr>
              <a:t>attempt </a:t>
            </a:r>
            <a:r>
              <a:rPr lang="en-US" altLang="ru-RU" sz="4400" b="1" dirty="0" smtClean="0">
                <a:solidFill>
                  <a:srgbClr val="7030A0"/>
                </a:solidFill>
              </a:rPr>
              <a:t>to divide </a:t>
            </a:r>
            <a:r>
              <a:rPr lang="en-US" altLang="ru-RU" sz="4400" dirty="0" smtClean="0">
                <a:solidFill>
                  <a:schemeClr val="tx1"/>
                </a:solidFill>
              </a:rPr>
              <a:t>different meanings of the word “to be”</a:t>
            </a:r>
            <a:endParaRPr lang="ru-RU" altLang="ru-RU" sz="4400" dirty="0" smtClean="0">
              <a:solidFill>
                <a:schemeClr val="tx1"/>
              </a:solidFill>
            </a:endParaRPr>
          </a:p>
        </p:txBody>
      </p:sp>
      <p:pic>
        <p:nvPicPr>
          <p:cNvPr id="30723" name="Picture 3" descr="C:\Documents and Settings\User\Рабочий стол\Картинки\806950336787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116262"/>
            <a:ext cx="7056784" cy="355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0874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Подзаголовок 2"/>
          <p:cNvSpPr>
            <a:spLocks noGrp="1"/>
          </p:cNvSpPr>
          <p:nvPr>
            <p:ph type="subTitle" idx="1"/>
          </p:nvPr>
        </p:nvSpPr>
        <p:spPr>
          <a:xfrm>
            <a:off x="285750" y="214313"/>
            <a:ext cx="8715375" cy="6072187"/>
          </a:xfrm>
        </p:spPr>
        <p:txBody>
          <a:bodyPr/>
          <a:lstStyle/>
          <a:p>
            <a:pPr algn="l" eaLnBrk="1" hangingPunct="1"/>
            <a:r>
              <a:rPr lang="en-US" altLang="ru-RU" sz="4800" dirty="0" smtClean="0">
                <a:solidFill>
                  <a:schemeClr val="tx1"/>
                </a:solidFill>
              </a:rPr>
              <a:t>Medieval philosophy was based on the well-known biblical </a:t>
            </a:r>
            <a:r>
              <a:rPr lang="en-US" altLang="ru-RU" sz="4800" b="1" dirty="0" smtClean="0">
                <a:solidFill>
                  <a:srgbClr val="7030A0"/>
                </a:solidFill>
              </a:rPr>
              <a:t>self-determination</a:t>
            </a:r>
            <a:r>
              <a:rPr lang="en-US" altLang="ru-RU" sz="4800" b="1" dirty="0" smtClean="0">
                <a:solidFill>
                  <a:schemeClr val="tx1"/>
                </a:solidFill>
              </a:rPr>
              <a:t> </a:t>
            </a:r>
            <a:r>
              <a:rPr lang="en-US" altLang="ru-RU" sz="4800" dirty="0" smtClean="0">
                <a:solidFill>
                  <a:schemeClr val="tx1"/>
                </a:solidFill>
              </a:rPr>
              <a:t>of God: “I am mere (Jehovah)”</a:t>
            </a:r>
            <a:endParaRPr lang="ru-RU" altLang="ru-RU" sz="4800" dirty="0" smtClean="0">
              <a:solidFill>
                <a:schemeClr val="tx1"/>
              </a:solidFill>
            </a:endParaRPr>
          </a:p>
        </p:txBody>
      </p:sp>
      <p:pic>
        <p:nvPicPr>
          <p:cNvPr id="31747" name="Picture 3" descr="C:\Documents and Settings\User\Рабочий стол\Картинки\slovo_pic.php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2564904"/>
            <a:ext cx="504825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4319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Подзаголовок 2"/>
          <p:cNvSpPr>
            <a:spLocks noGrp="1"/>
          </p:cNvSpPr>
          <p:nvPr>
            <p:ph type="subTitle" idx="1"/>
          </p:nvPr>
        </p:nvSpPr>
        <p:spPr>
          <a:xfrm>
            <a:off x="900113" y="549275"/>
            <a:ext cx="7500937" cy="5857875"/>
          </a:xfrm>
        </p:spPr>
        <p:txBody>
          <a:bodyPr/>
          <a:lstStyle/>
          <a:p>
            <a:pPr algn="l" eaLnBrk="1" hangingPunct="1"/>
            <a:r>
              <a:rPr lang="en-US" altLang="ru-RU" sz="5400" dirty="0" smtClean="0">
                <a:solidFill>
                  <a:schemeClr val="tx1"/>
                </a:solidFill>
              </a:rPr>
              <a:t>Various interpretations of being expressed in a dispute of </a:t>
            </a:r>
            <a:r>
              <a:rPr lang="en-US" altLang="ru-RU" sz="5400" i="1" dirty="0" smtClean="0">
                <a:solidFill>
                  <a:srgbClr val="7030A0"/>
                </a:solidFill>
              </a:rPr>
              <a:t>realists and nominalists</a:t>
            </a:r>
            <a:r>
              <a:rPr lang="en-US" altLang="ru-RU" sz="5400" dirty="0" smtClean="0">
                <a:solidFill>
                  <a:schemeClr val="tx1"/>
                </a:solidFill>
              </a:rPr>
              <a:t>, respectively gravitating to </a:t>
            </a:r>
            <a:r>
              <a:rPr lang="en-US" altLang="ru-RU" sz="5400" dirty="0" smtClean="0">
                <a:solidFill>
                  <a:srgbClr val="7030A0"/>
                </a:solidFill>
              </a:rPr>
              <a:t>Platonism</a:t>
            </a:r>
            <a:r>
              <a:rPr lang="en-US" altLang="ru-RU" sz="5400" dirty="0" smtClean="0">
                <a:solidFill>
                  <a:schemeClr val="tx1"/>
                </a:solidFill>
              </a:rPr>
              <a:t> and </a:t>
            </a:r>
            <a:r>
              <a:rPr lang="en-US" altLang="ru-RU" sz="5400" dirty="0" err="1" smtClean="0">
                <a:solidFill>
                  <a:schemeClr val="tx1"/>
                </a:solidFill>
              </a:rPr>
              <a:t>Peripatetism</a:t>
            </a:r>
            <a:r>
              <a:rPr lang="en-US" altLang="ru-RU" sz="5400" dirty="0" smtClean="0">
                <a:solidFill>
                  <a:schemeClr val="tx1"/>
                </a:solidFill>
              </a:rPr>
              <a:t>.</a:t>
            </a:r>
            <a:endParaRPr lang="ru-RU" altLang="ru-RU" sz="5400" dirty="0" smtClean="0">
              <a:solidFill>
                <a:schemeClr val="tx1"/>
              </a:solidFill>
            </a:endParaRPr>
          </a:p>
        </p:txBody>
      </p:sp>
    </p:spTree>
    <p:extLst>
      <p:ext uri="{BB962C8B-B14F-4D97-AF65-F5344CB8AC3E}">
        <p14:creationId xmlns:p14="http://schemas.microsoft.com/office/powerpoint/2010/main" val="3365351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Подзаголовок 2"/>
          <p:cNvSpPr>
            <a:spLocks noGrp="1"/>
          </p:cNvSpPr>
          <p:nvPr>
            <p:ph type="subTitle" idx="1"/>
          </p:nvPr>
        </p:nvSpPr>
        <p:spPr>
          <a:xfrm>
            <a:off x="928688" y="214313"/>
            <a:ext cx="7500937" cy="6000750"/>
          </a:xfrm>
        </p:spPr>
        <p:txBody>
          <a:bodyPr/>
          <a:lstStyle/>
          <a:p>
            <a:pPr algn="l" eaLnBrk="1" hangingPunct="1"/>
            <a:r>
              <a:rPr lang="en-US" altLang="ru-RU" sz="4400" b="1" i="1" u="sng" dirty="0" smtClean="0">
                <a:solidFill>
                  <a:srgbClr val="7030A0"/>
                </a:solidFill>
                <a:latin typeface="Times New Roman" panose="02020603050405020304" pitchFamily="18" charset="0"/>
                <a:cs typeface="Times New Roman" panose="02020603050405020304" pitchFamily="18" charset="0"/>
              </a:rPr>
              <a:t>Being</a:t>
            </a:r>
            <a:r>
              <a:rPr lang="en-US" altLang="ru-RU" sz="4400" b="1" dirty="0" smtClean="0">
                <a:solidFill>
                  <a:srgbClr val="7030A0"/>
                </a:solidFill>
                <a:latin typeface="Times New Roman" panose="02020603050405020304" pitchFamily="18" charset="0"/>
                <a:cs typeface="Times New Roman" panose="02020603050405020304" pitchFamily="18" charset="0"/>
              </a:rPr>
              <a:t> </a:t>
            </a:r>
            <a:r>
              <a:rPr lang="en-US" altLang="ru-RU" sz="4400" b="1" dirty="0" smtClean="0">
                <a:solidFill>
                  <a:schemeClr val="tx1"/>
                </a:solidFill>
                <a:latin typeface="Times New Roman" panose="02020603050405020304" pitchFamily="18" charset="0"/>
                <a:cs typeface="Times New Roman" panose="02020603050405020304" pitchFamily="18" charset="0"/>
              </a:rPr>
              <a:t>is a philosophical concept, conceptualizing the existence of phenomena and objects, synonymous with </a:t>
            </a:r>
            <a:r>
              <a:rPr lang="en-US" altLang="ru-RU" sz="4400" b="1" dirty="0" smtClean="0">
                <a:solidFill>
                  <a:srgbClr val="7030A0"/>
                </a:solidFill>
                <a:latin typeface="Times New Roman" panose="02020603050405020304" pitchFamily="18" charset="0"/>
                <a:cs typeface="Times New Roman" panose="02020603050405020304" pitchFamily="18" charset="0"/>
              </a:rPr>
              <a:t>“existence” and “things”. </a:t>
            </a:r>
          </a:p>
          <a:p>
            <a:pPr algn="l" eaLnBrk="1" hangingPunct="1"/>
            <a:endParaRPr lang="ru-RU" altLang="ru-RU" sz="4400" dirty="0" smtClean="0">
              <a:solidFill>
                <a:schemeClr val="tx1"/>
              </a:solidFill>
            </a:endParaRPr>
          </a:p>
        </p:txBody>
      </p:sp>
      <p:pic>
        <p:nvPicPr>
          <p:cNvPr id="16387" name="Picture 3" descr="C:\Documents and Settings\User\Рабочий стол\Картинки\cd412725ee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3761555"/>
            <a:ext cx="3816424" cy="279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7" y="3761556"/>
            <a:ext cx="3741663" cy="2835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9385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Подзаголовок 2"/>
          <p:cNvSpPr>
            <a:spLocks noGrp="1"/>
          </p:cNvSpPr>
          <p:nvPr>
            <p:ph type="subTitle" idx="1"/>
          </p:nvPr>
        </p:nvSpPr>
        <p:spPr>
          <a:xfrm>
            <a:off x="142875" y="142875"/>
            <a:ext cx="8715375" cy="6072188"/>
          </a:xfrm>
        </p:spPr>
        <p:txBody>
          <a:bodyPr/>
          <a:lstStyle/>
          <a:p>
            <a:pPr algn="l" eaLnBrk="1" hangingPunct="1"/>
            <a:r>
              <a:rPr lang="en-US" altLang="ru-RU" sz="4400" dirty="0" smtClean="0">
                <a:solidFill>
                  <a:schemeClr val="tx1"/>
                </a:solidFill>
              </a:rPr>
              <a:t>19 </a:t>
            </a:r>
            <a:r>
              <a:rPr lang="en-US" altLang="ru-RU" sz="4400" dirty="0" err="1" smtClean="0">
                <a:solidFill>
                  <a:schemeClr val="tx1"/>
                </a:solidFill>
              </a:rPr>
              <a:t>th</a:t>
            </a:r>
            <a:r>
              <a:rPr lang="en-US" altLang="ru-RU" sz="4400" dirty="0" smtClean="0">
                <a:solidFill>
                  <a:schemeClr val="tx1"/>
                </a:solidFill>
              </a:rPr>
              <a:t> century marked  by </a:t>
            </a:r>
            <a:r>
              <a:rPr lang="en-US" altLang="ru-RU" sz="4400" b="1" dirty="0" smtClean="0">
                <a:solidFill>
                  <a:srgbClr val="7030A0"/>
                </a:solidFill>
              </a:rPr>
              <a:t>anti-scholastic</a:t>
            </a:r>
            <a:r>
              <a:rPr lang="en-US" altLang="ru-RU" sz="4400" dirty="0" smtClean="0">
                <a:solidFill>
                  <a:schemeClr val="tx1"/>
                </a:solidFill>
              </a:rPr>
              <a:t> ontologism. Idea of being criticized by Kierkegaard, Schopenhauer, Feuerbach, Nietzsche.</a:t>
            </a:r>
            <a:endParaRPr lang="ru-RU" altLang="ru-RU" sz="4400" dirty="0" smtClean="0">
              <a:solidFill>
                <a:schemeClr val="tx1"/>
              </a:solidFill>
            </a:endParaRPr>
          </a:p>
        </p:txBody>
      </p:sp>
      <p:pic>
        <p:nvPicPr>
          <p:cNvPr id="33795" name="Picture 3" descr="C:\Documents and Settings\User\Рабочий стол\Картинки\Friedrich-Nietzsch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975" y="2928938"/>
            <a:ext cx="248602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descr="C:\Documents and Settings\User\Рабочий стол\Картинки\2gdvMB91D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5" y="3786188"/>
            <a:ext cx="2238375"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descr="C:\Documents and Settings\User\Рабочий стол\Картинки\556138_3747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38" y="2857500"/>
            <a:ext cx="20955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descr="C:\Documents and Settings\User\Рабочий стол\Картинки\Image1091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71875"/>
            <a:ext cx="2341563"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5044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1"/>
          </p:nvPr>
        </p:nvSpPr>
        <p:spPr>
          <a:xfrm>
            <a:off x="214313" y="142875"/>
            <a:ext cx="8786812" cy="6357938"/>
          </a:xfrm>
        </p:spPr>
        <p:txBody>
          <a:bodyPr/>
          <a:lstStyle/>
          <a:p>
            <a:pPr algn="l" eaLnBrk="1" hangingPunct="1"/>
            <a:r>
              <a:rPr lang="en-US" altLang="ru-RU" sz="4400" u="sng" smtClean="0">
                <a:solidFill>
                  <a:schemeClr val="tx1"/>
                </a:solidFill>
              </a:rPr>
              <a:t>Heidegger’s</a:t>
            </a:r>
            <a:r>
              <a:rPr lang="en-US" altLang="ru-RU" sz="4400" smtClean="0">
                <a:solidFill>
                  <a:schemeClr val="tx1"/>
                </a:solidFill>
              </a:rPr>
              <a:t> philosophy can be regarded as a logical final chapter of </a:t>
            </a:r>
            <a:r>
              <a:rPr lang="en-US" altLang="ru-RU" sz="4400" b="1" smtClean="0">
                <a:solidFill>
                  <a:srgbClr val="7030A0"/>
                </a:solidFill>
              </a:rPr>
              <a:t>critique of ontology </a:t>
            </a:r>
            <a:r>
              <a:rPr lang="en-US" altLang="ru-RU" sz="4400" smtClean="0">
                <a:solidFill>
                  <a:schemeClr val="tx1"/>
                </a:solidFill>
              </a:rPr>
              <a:t>(in the language of Heidegger – “Metaphysics”).</a:t>
            </a:r>
            <a:endParaRPr lang="ru-RU" altLang="ru-RU" sz="4400" smtClean="0">
              <a:solidFill>
                <a:schemeClr val="tx1"/>
              </a:solidFill>
            </a:endParaRPr>
          </a:p>
        </p:txBody>
      </p:sp>
      <p:pic>
        <p:nvPicPr>
          <p:cNvPr id="34819" name="Picture 3" descr="C:\Documents and Settings\User\Рабочий стол\Картинки\img.ph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5" y="2832100"/>
            <a:ext cx="2468563"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30986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Подзаголовок 2"/>
          <p:cNvSpPr>
            <a:spLocks noGrp="1"/>
          </p:cNvSpPr>
          <p:nvPr>
            <p:ph type="subTitle" idx="1"/>
          </p:nvPr>
        </p:nvSpPr>
        <p:spPr>
          <a:xfrm>
            <a:off x="571500" y="214312"/>
            <a:ext cx="7858125" cy="6527055"/>
          </a:xfrm>
        </p:spPr>
        <p:txBody>
          <a:bodyPr/>
          <a:lstStyle/>
          <a:p>
            <a:pPr algn="l" eaLnBrk="1" hangingPunct="1"/>
            <a:r>
              <a:rPr lang="en-US" altLang="ru-RU" sz="3600" dirty="0" smtClean="0">
                <a:solidFill>
                  <a:schemeClr val="tx1"/>
                </a:solidFill>
              </a:rPr>
              <a:t>Being, according to Heidegger, is</a:t>
            </a:r>
            <a:r>
              <a:rPr lang="en-US" altLang="ru-RU" sz="3600" dirty="0" smtClean="0">
                <a:solidFill>
                  <a:srgbClr val="7030A0"/>
                </a:solidFill>
              </a:rPr>
              <a:t> </a:t>
            </a:r>
            <a:r>
              <a:rPr lang="en-US" altLang="ru-RU" sz="3600" b="1" dirty="0" smtClean="0">
                <a:solidFill>
                  <a:srgbClr val="7030A0"/>
                </a:solidFill>
              </a:rPr>
              <a:t>non-theoretical</a:t>
            </a:r>
            <a:r>
              <a:rPr lang="en-US" altLang="ru-RU" sz="3600" dirty="0" smtClean="0">
                <a:solidFill>
                  <a:srgbClr val="7030A0"/>
                </a:solidFill>
              </a:rPr>
              <a:t> </a:t>
            </a:r>
            <a:r>
              <a:rPr lang="en-US" altLang="ru-RU" sz="3600" dirty="0" smtClean="0">
                <a:solidFill>
                  <a:schemeClr val="tx1"/>
                </a:solidFill>
              </a:rPr>
              <a:t>event (</a:t>
            </a:r>
            <a:r>
              <a:rPr lang="en-US" altLang="ru-RU" sz="3600" dirty="0" err="1" smtClean="0">
                <a:solidFill>
                  <a:schemeClr val="tx1"/>
                </a:solidFill>
              </a:rPr>
              <a:t>Ereignis</a:t>
            </a:r>
            <a:r>
              <a:rPr lang="en-US" altLang="ru-RU" sz="3600" dirty="0" smtClean="0">
                <a:solidFill>
                  <a:schemeClr val="tx1"/>
                </a:solidFill>
              </a:rPr>
              <a:t>) in the world of “things”, “Clearance”(</a:t>
            </a:r>
            <a:r>
              <a:rPr lang="en-US" altLang="ru-RU" sz="3600" dirty="0" err="1" smtClean="0">
                <a:solidFill>
                  <a:schemeClr val="tx1"/>
                </a:solidFill>
              </a:rPr>
              <a:t>Lichtung</a:t>
            </a:r>
            <a:r>
              <a:rPr lang="en-US" altLang="ru-RU" sz="3600" dirty="0" smtClean="0">
                <a:solidFill>
                  <a:schemeClr val="tx1"/>
                </a:solidFill>
              </a:rPr>
              <a:t>) in the </a:t>
            </a:r>
            <a:r>
              <a:rPr lang="en-US" altLang="ru-RU" sz="3600" b="1" u="sng" dirty="0">
                <a:solidFill>
                  <a:srgbClr val="7030A0"/>
                </a:solidFill>
              </a:rPr>
              <a:t>universe</a:t>
            </a:r>
            <a:r>
              <a:rPr lang="en-US" altLang="ru-RU" sz="3600" b="1" u="sng" dirty="0" smtClean="0">
                <a:solidFill>
                  <a:srgbClr val="7030A0"/>
                </a:solidFill>
              </a:rPr>
              <a:t>:</a:t>
            </a:r>
          </a:p>
          <a:p>
            <a:pPr algn="l" eaLnBrk="1" hangingPunct="1"/>
            <a:r>
              <a:rPr lang="en-US" altLang="ru-RU" sz="3600" dirty="0" smtClean="0">
                <a:solidFill>
                  <a:srgbClr val="7030A0"/>
                </a:solidFill>
              </a:rPr>
              <a:t>Dasein </a:t>
            </a:r>
            <a:r>
              <a:rPr lang="en-US" altLang="ru-RU" sz="3600" dirty="0">
                <a:solidFill>
                  <a:srgbClr val="7030A0"/>
                </a:solidFill>
              </a:rPr>
              <a:t>as “Being-in-the-world”, they are often used hand-in-hand. Being-in-the-world is an existential concept that </a:t>
            </a:r>
            <a:r>
              <a:rPr lang="en-US" altLang="ru-RU" sz="3600" dirty="0" smtClean="0">
                <a:solidFill>
                  <a:srgbClr val="7030A0"/>
                </a:solidFill>
              </a:rPr>
              <a:t>emphasizes </a:t>
            </a:r>
            <a:r>
              <a:rPr lang="en-US" altLang="ru-RU" sz="3600" dirty="0">
                <a:solidFill>
                  <a:srgbClr val="7030A0"/>
                </a:solidFill>
              </a:rPr>
              <a:t>human existence as a state of living with a highly meaningful orientation.</a:t>
            </a:r>
            <a:endParaRPr lang="ru-RU" altLang="ru-RU" sz="3600" dirty="0" smtClean="0">
              <a:solidFill>
                <a:srgbClr val="7030A0"/>
              </a:solidFill>
            </a:endParaRPr>
          </a:p>
        </p:txBody>
      </p:sp>
    </p:spTree>
    <p:extLst>
      <p:ext uri="{BB962C8B-B14F-4D97-AF65-F5344CB8AC3E}">
        <p14:creationId xmlns:p14="http://schemas.microsoft.com/office/powerpoint/2010/main" val="30925707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936104"/>
          </a:xfrm>
        </p:spPr>
        <p:txBody>
          <a:bodyPr rtlCol="0">
            <a:normAutofit/>
          </a:bodyPr>
          <a:lstStyle/>
          <a:p>
            <a:pPr eaLnBrk="1" fontAlgn="auto" hangingPunct="1">
              <a:spcAft>
                <a:spcPts val="0"/>
              </a:spcAft>
              <a:defRPr/>
            </a:pPr>
            <a:r>
              <a:rPr lang="en-US" b="1" dirty="0" smtClean="0">
                <a:latin typeface="Times New Roman" pitchFamily="18" charset="0"/>
                <a:cs typeface="Times New Roman" pitchFamily="18" charset="0"/>
              </a:rPr>
              <a:t>In conclusion:</a:t>
            </a:r>
            <a:endParaRPr lang="ru-RU"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539552" y="1196752"/>
            <a:ext cx="7992888" cy="2448272"/>
          </a:xfrm>
        </p:spPr>
        <p:txBody>
          <a:bodyPr rtlCol="0">
            <a:normAutofit lnSpcReduction="10000"/>
          </a:bodyPr>
          <a:lstStyle/>
          <a:p>
            <a:pPr algn="ctr" eaLnBrk="1" fontAlgn="auto" hangingPunct="1">
              <a:spcAft>
                <a:spcPts val="0"/>
              </a:spcAft>
              <a:buFont typeface="Arial" pitchFamily="34" charset="0"/>
              <a:buChar char="•"/>
              <a:defRPr/>
            </a:pPr>
            <a:r>
              <a:rPr lang="en-US" b="1" dirty="0" smtClean="0">
                <a:solidFill>
                  <a:srgbClr val="7030A0"/>
                </a:solidFill>
                <a:latin typeface="Times New Roman" pitchFamily="18" charset="0"/>
                <a:cs typeface="Times New Roman" pitchFamily="18" charset="0"/>
              </a:rPr>
              <a:t>BEING:</a:t>
            </a:r>
          </a:p>
          <a:p>
            <a:pPr algn="ctr" eaLnBrk="1" fontAlgn="auto" hangingPunct="1">
              <a:spcAft>
                <a:spcPts val="0"/>
              </a:spcAft>
              <a:buFont typeface="Arial" pitchFamily="34" charset="0"/>
              <a:buChar char="•"/>
              <a:defRPr/>
            </a:pPr>
            <a:r>
              <a:rPr lang="en-US" b="1" dirty="0">
                <a:latin typeface="Times New Roman" pitchFamily="18" charset="0"/>
                <a:cs typeface="Times New Roman" pitchFamily="18" charset="0"/>
              </a:rPr>
              <a:t>Term used mostly for describing widely; </a:t>
            </a:r>
            <a:endParaRPr lang="en-US" b="1" dirty="0" smtClean="0">
              <a:latin typeface="Times New Roman" pitchFamily="18" charset="0"/>
              <a:cs typeface="Times New Roman" pitchFamily="18" charset="0"/>
            </a:endParaRPr>
          </a:p>
          <a:p>
            <a:pPr algn="ctr" eaLnBrk="1" fontAlgn="auto" hangingPunct="1">
              <a:spcAft>
                <a:spcPts val="0"/>
              </a:spcAft>
              <a:buFont typeface="Arial" pitchFamily="34" charset="0"/>
              <a:buChar char="•"/>
              <a:defRPr/>
            </a:pPr>
            <a:r>
              <a:rPr lang="en-US" b="1" dirty="0" smtClean="0">
                <a:latin typeface="Times New Roman" pitchFamily="18" charset="0"/>
                <a:cs typeface="Times New Roman" pitchFamily="18" charset="0"/>
              </a:rPr>
              <a:t>Substance, essence of life;</a:t>
            </a:r>
            <a:endParaRPr lang="en-US" b="1" dirty="0">
              <a:latin typeface="Times New Roman" pitchFamily="18" charset="0"/>
              <a:cs typeface="Times New Roman" pitchFamily="18" charset="0"/>
            </a:endParaRPr>
          </a:p>
          <a:p>
            <a:pPr algn="ctr" eaLnBrk="1" fontAlgn="auto" hangingPunct="1">
              <a:spcAft>
                <a:spcPts val="0"/>
              </a:spcAft>
              <a:buFont typeface="Arial" pitchFamily="34" charset="0"/>
              <a:buChar char="•"/>
              <a:defRPr/>
            </a:pPr>
            <a:r>
              <a:rPr lang="en-US" b="1" dirty="0" smtClean="0">
                <a:solidFill>
                  <a:srgbClr val="7030A0"/>
                </a:solidFill>
                <a:latin typeface="Times New Roman" pitchFamily="18" charset="0"/>
                <a:cs typeface="Times New Roman" pitchFamily="18" charset="0"/>
              </a:rPr>
              <a:t> </a:t>
            </a:r>
            <a:r>
              <a:rPr lang="en-US" b="1" dirty="0" smtClean="0">
                <a:latin typeface="Times New Roman" pitchFamily="18" charset="0"/>
                <a:cs typeface="Times New Roman" pitchFamily="18" charset="0"/>
              </a:rPr>
              <a:t>synonym of  meaning ;</a:t>
            </a:r>
          </a:p>
          <a:p>
            <a:pPr algn="ctr" eaLnBrk="1" fontAlgn="auto" hangingPunct="1">
              <a:spcAft>
                <a:spcPts val="0"/>
              </a:spcAft>
              <a:buFont typeface="Arial" pitchFamily="34" charset="0"/>
              <a:buChar char="•"/>
              <a:defRPr/>
            </a:pPr>
            <a:r>
              <a:rPr lang="en-US" b="1" dirty="0" smtClean="0">
                <a:latin typeface="Times New Roman" pitchFamily="18" charset="0"/>
                <a:cs typeface="Times New Roman" pitchFamily="18" charset="0"/>
              </a:rPr>
              <a:t> human values;</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645024"/>
            <a:ext cx="6129047" cy="300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6185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Подзаголовок 2"/>
          <p:cNvSpPr>
            <a:spLocks noGrp="1"/>
          </p:cNvSpPr>
          <p:nvPr>
            <p:ph type="subTitle" idx="1"/>
          </p:nvPr>
        </p:nvSpPr>
        <p:spPr>
          <a:xfrm>
            <a:off x="928688" y="357188"/>
            <a:ext cx="7500937" cy="5857875"/>
          </a:xfrm>
        </p:spPr>
        <p:txBody>
          <a:bodyPr/>
          <a:lstStyle/>
          <a:p>
            <a:pPr algn="l" eaLnBrk="1" hangingPunct="1"/>
            <a:r>
              <a:rPr lang="en-US" altLang="ru-RU" sz="3600" b="1" dirty="0" smtClean="0">
                <a:solidFill>
                  <a:schemeClr val="tx1"/>
                </a:solidFill>
                <a:latin typeface="Times New Roman" panose="02020603050405020304" pitchFamily="18" charset="0"/>
                <a:cs typeface="Times New Roman" panose="02020603050405020304" pitchFamily="18" charset="0"/>
              </a:rPr>
              <a:t>  Being often acts as an element of the conceptual opposition (e.g., being and consciousness, being and thinking, being and essence).  </a:t>
            </a:r>
          </a:p>
          <a:p>
            <a:pPr algn="l" eaLnBrk="1" hangingPunct="1"/>
            <a:r>
              <a:rPr lang="en-US" altLang="ru-RU" sz="3600" b="1" dirty="0">
                <a:solidFill>
                  <a:schemeClr val="tx1"/>
                </a:solidFill>
                <a:latin typeface="Times New Roman" panose="02020603050405020304" pitchFamily="18" charset="0"/>
                <a:cs typeface="Times New Roman" panose="02020603050405020304" pitchFamily="18" charset="0"/>
              </a:rPr>
              <a:t> </a:t>
            </a:r>
            <a:r>
              <a:rPr lang="en-US" altLang="ru-RU" sz="3600" b="1" dirty="0" smtClean="0">
                <a:solidFill>
                  <a:schemeClr val="tx1"/>
                </a:solidFill>
                <a:latin typeface="Times New Roman" panose="02020603050405020304" pitchFamily="18" charset="0"/>
                <a:cs typeface="Times New Roman" panose="02020603050405020304" pitchFamily="18" charset="0"/>
              </a:rPr>
              <a:t>   The problem of </a:t>
            </a:r>
            <a:r>
              <a:rPr lang="en-US" altLang="ru-RU" sz="3600" b="1" u="sng" dirty="0" smtClean="0">
                <a:solidFill>
                  <a:schemeClr val="tx1"/>
                </a:solidFill>
                <a:latin typeface="Times New Roman" panose="02020603050405020304" pitchFamily="18" charset="0"/>
                <a:cs typeface="Times New Roman" panose="02020603050405020304" pitchFamily="18" charset="0"/>
              </a:rPr>
              <a:t>being is studied </a:t>
            </a:r>
            <a:r>
              <a:rPr lang="en-US" altLang="ru-RU" sz="3600" b="1" dirty="0" smtClean="0">
                <a:solidFill>
                  <a:schemeClr val="tx1"/>
                </a:solidFill>
                <a:latin typeface="Times New Roman" panose="02020603050405020304" pitchFamily="18" charset="0"/>
                <a:cs typeface="Times New Roman" panose="02020603050405020304" pitchFamily="18" charset="0"/>
              </a:rPr>
              <a:t>by such philosophical discipline as </a:t>
            </a:r>
            <a:r>
              <a:rPr lang="en-US" altLang="ru-RU" sz="3600" b="1" dirty="0" smtClean="0">
                <a:solidFill>
                  <a:srgbClr val="7030A0"/>
                </a:solidFill>
                <a:latin typeface="Times New Roman" panose="02020603050405020304" pitchFamily="18" charset="0"/>
                <a:cs typeface="Times New Roman" panose="02020603050405020304" pitchFamily="18" charset="0"/>
              </a:rPr>
              <a:t>ontology.</a:t>
            </a:r>
            <a:endParaRPr lang="ru-RU" altLang="ru-RU" sz="3600" b="1" dirty="0" smtClean="0">
              <a:solidFill>
                <a:srgbClr val="7030A0"/>
              </a:solidFill>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2"/>
          <a:stretch>
            <a:fillRect/>
          </a:stretch>
        </p:blipFill>
        <p:spPr>
          <a:xfrm>
            <a:off x="3635896" y="3861048"/>
            <a:ext cx="5328592" cy="2939134"/>
          </a:xfrm>
          <a:prstGeom prst="rect">
            <a:avLst/>
          </a:prstGeom>
        </p:spPr>
      </p:pic>
    </p:spTree>
    <p:extLst>
      <p:ext uri="{BB962C8B-B14F-4D97-AF65-F5344CB8AC3E}">
        <p14:creationId xmlns:p14="http://schemas.microsoft.com/office/powerpoint/2010/main" val="3774862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9090" name="Заголовок 1"/>
          <p:cNvSpPr>
            <a:spLocks noGrp="1"/>
          </p:cNvSpPr>
          <p:nvPr>
            <p:ph type="title"/>
          </p:nvPr>
        </p:nvSpPr>
        <p:spPr>
          <a:xfrm>
            <a:off x="492919" y="230746"/>
            <a:ext cx="8229600" cy="1224136"/>
          </a:xfrm>
        </p:spPr>
        <p:txBody>
          <a:bodyPr/>
          <a:lstStyle/>
          <a:p>
            <a:r>
              <a:rPr lang="en-US" altLang="ru-RU" sz="3600" b="1" dirty="0" smtClean="0">
                <a:solidFill>
                  <a:srgbClr val="FF0000"/>
                </a:solidFill>
                <a:latin typeface="Times New Roman" pitchFamily="18" charset="0"/>
                <a:cs typeface="Times New Roman" pitchFamily="18" charset="0"/>
              </a:rPr>
              <a:t>What</a:t>
            </a:r>
            <a:r>
              <a:rPr lang="en-US" altLang="ru-RU" sz="3600" b="1" dirty="0">
                <a:solidFill>
                  <a:srgbClr val="FF0000"/>
                </a:solidFill>
                <a:latin typeface="Times New Roman" pitchFamily="18" charset="0"/>
                <a:cs typeface="Times New Roman" pitchFamily="18" charset="0"/>
              </a:rPr>
              <a:t/>
            </a:r>
            <a:br>
              <a:rPr lang="en-US" altLang="ru-RU" sz="3600" b="1" dirty="0">
                <a:solidFill>
                  <a:srgbClr val="FF0000"/>
                </a:solidFill>
                <a:latin typeface="Times New Roman" pitchFamily="18" charset="0"/>
                <a:cs typeface="Times New Roman" pitchFamily="18" charset="0"/>
              </a:rPr>
            </a:br>
            <a:r>
              <a:rPr lang="en-US" altLang="ru-RU" sz="3600" b="1" dirty="0">
                <a:solidFill>
                  <a:srgbClr val="FF0000"/>
                </a:solidFill>
                <a:latin typeface="Times New Roman" pitchFamily="18" charset="0"/>
                <a:cs typeface="Times New Roman" pitchFamily="18" charset="0"/>
              </a:rPr>
              <a:t>it means to be </a:t>
            </a:r>
            <a:r>
              <a:rPr lang="en-US" altLang="ru-RU" sz="3600" b="1" dirty="0" smtClean="0">
                <a:solidFill>
                  <a:srgbClr val="FF0000"/>
                </a:solidFill>
                <a:latin typeface="Times New Roman" pitchFamily="18" charset="0"/>
                <a:cs typeface="Times New Roman" pitchFamily="18" charset="0"/>
              </a:rPr>
              <a:t>human</a:t>
            </a:r>
            <a:endParaRPr lang="ru-RU" altLang="ru-RU" b="1" dirty="0" smtClean="0">
              <a:solidFill>
                <a:srgbClr val="FF0000"/>
              </a:solidFill>
              <a:latin typeface="Times New Roman" pitchFamily="18" charset="0"/>
              <a:cs typeface="Times New Roman" pitchFamily="18" charset="0"/>
            </a:endParaRPr>
          </a:p>
        </p:txBody>
      </p:sp>
      <p:sp>
        <p:nvSpPr>
          <p:cNvPr id="89091" name="Объект 2"/>
          <p:cNvSpPr>
            <a:spLocks noGrp="1"/>
          </p:cNvSpPr>
          <p:nvPr>
            <p:ph idx="1"/>
          </p:nvPr>
        </p:nvSpPr>
        <p:spPr>
          <a:xfrm>
            <a:off x="179512" y="1340768"/>
            <a:ext cx="8785101" cy="5400600"/>
          </a:xfrm>
        </p:spPr>
        <p:txBody>
          <a:bodyPr/>
          <a:lstStyle/>
          <a:p>
            <a:r>
              <a:rPr lang="en-US" altLang="ru-RU" b="1" dirty="0" smtClean="0">
                <a:solidFill>
                  <a:srgbClr val="7030A0"/>
                </a:solidFill>
                <a:latin typeface="Times New Roman" pitchFamily="18" charset="0"/>
                <a:cs typeface="Times New Roman" pitchFamily="18" charset="0"/>
              </a:rPr>
              <a:t> </a:t>
            </a:r>
            <a:r>
              <a:rPr lang="en-US" altLang="ru-RU" sz="2800" b="1" dirty="0">
                <a:latin typeface="Times New Roman" pitchFamily="18" charset="0"/>
                <a:cs typeface="Times New Roman" pitchFamily="18" charset="0"/>
              </a:rPr>
              <a:t>We’ve all had to puzzle over such profound matters </a:t>
            </a:r>
            <a:r>
              <a:rPr lang="en-US" altLang="ru-RU" sz="2800" b="1" dirty="0" smtClean="0">
                <a:latin typeface="Times New Roman" pitchFamily="18" charset="0"/>
                <a:cs typeface="Times New Roman" pitchFamily="18" charset="0"/>
              </a:rPr>
              <a:t>as birth</a:t>
            </a:r>
            <a:r>
              <a:rPr lang="en-US" altLang="ru-RU" sz="2800" b="1" dirty="0">
                <a:latin typeface="Times New Roman" pitchFamily="18" charset="0"/>
                <a:cs typeface="Times New Roman" pitchFamily="18" charset="0"/>
              </a:rPr>
              <a:t>, death, regret, free will, agency, and love. </a:t>
            </a:r>
            <a:r>
              <a:rPr lang="en-US" altLang="ru-RU" sz="2800" b="1" dirty="0" smtClean="0">
                <a:latin typeface="Times New Roman" pitchFamily="18" charset="0"/>
                <a:cs typeface="Times New Roman" pitchFamily="18" charset="0"/>
              </a:rPr>
              <a:t>How might </a:t>
            </a:r>
            <a:r>
              <a:rPr lang="en-US" altLang="ru-RU" sz="2800" b="1" dirty="0">
                <a:latin typeface="Times New Roman" pitchFamily="18" charset="0"/>
                <a:cs typeface="Times New Roman" pitchFamily="18" charset="0"/>
              </a:rPr>
              <a:t>philosophy help us think through these </a:t>
            </a:r>
            <a:r>
              <a:rPr lang="en-US" altLang="ru-RU" sz="2800" b="1" dirty="0" smtClean="0">
                <a:latin typeface="Times New Roman" pitchFamily="18" charset="0"/>
                <a:cs typeface="Times New Roman" pitchFamily="18" charset="0"/>
              </a:rPr>
              <a:t>vital concerns?</a:t>
            </a:r>
          </a:p>
          <a:p>
            <a:r>
              <a:rPr lang="en-US" altLang="ru-RU" sz="2800" b="1" dirty="0">
                <a:latin typeface="Times New Roman" pitchFamily="18" charset="0"/>
                <a:cs typeface="Times New Roman" pitchFamily="18" charset="0"/>
              </a:rPr>
              <a:t>How to approach the question of being is determined by the style of thought, philosophical approach, or methodology. For example, the phenomenological approaches of Husserl and Heidegger locate the question of being on the horizon of human consciousness and existence. Eastern philosophies emphasize the role of "non-being" for our understanding of being.</a:t>
            </a:r>
            <a:endParaRPr lang="en-US" altLang="ru-RU" sz="28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692478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p:cNvSpPr>
            <a:spLocks noGrp="1"/>
          </p:cNvSpPr>
          <p:nvPr>
            <p:ph type="title"/>
          </p:nvPr>
        </p:nvSpPr>
        <p:spPr>
          <a:xfrm>
            <a:off x="457200" y="187748"/>
            <a:ext cx="8229600" cy="576262"/>
          </a:xfrm>
        </p:spPr>
        <p:txBody>
          <a:bodyPr/>
          <a:lstStyle/>
          <a:p>
            <a:r>
              <a:rPr lang="en-US" altLang="ru-RU" sz="3600" b="1" dirty="0" smtClean="0">
                <a:latin typeface="Times New Roman" pitchFamily="18" charset="0"/>
                <a:cs typeface="Times New Roman" pitchFamily="18" charset="0"/>
              </a:rPr>
              <a:t>Being of Kazakh:</a:t>
            </a:r>
            <a:endParaRPr lang="ru-RU" altLang="ru-RU" sz="3200" dirty="0" smtClean="0"/>
          </a:p>
        </p:txBody>
      </p:sp>
      <p:sp>
        <p:nvSpPr>
          <p:cNvPr id="18435" name="Объект 2"/>
          <p:cNvSpPr>
            <a:spLocks noGrp="1"/>
          </p:cNvSpPr>
          <p:nvPr>
            <p:ph idx="1"/>
          </p:nvPr>
        </p:nvSpPr>
        <p:spPr>
          <a:xfrm>
            <a:off x="358774" y="764010"/>
            <a:ext cx="8677721" cy="3936805"/>
          </a:xfrm>
        </p:spPr>
        <p:txBody>
          <a:bodyPr/>
          <a:lstStyle/>
          <a:p>
            <a:pPr marL="514350" indent="-514350">
              <a:buAutoNum type="arabicPeriod"/>
            </a:pPr>
            <a:r>
              <a:rPr lang="en-US" altLang="ru-RU" sz="2800" b="1" dirty="0" smtClean="0">
                <a:latin typeface="Times New Roman" pitchFamily="18" charset="0"/>
                <a:cs typeface="Times New Roman" pitchFamily="18" charset="0"/>
              </a:rPr>
              <a:t>Life </a:t>
            </a:r>
            <a:r>
              <a:rPr lang="en-US" altLang="ru-RU" sz="2800" b="1" dirty="0">
                <a:latin typeface="Times New Roman" pitchFamily="18" charset="0"/>
                <a:cs typeface="Times New Roman" pitchFamily="18" charset="0"/>
              </a:rPr>
              <a:t>and prosperity in the steppe required patience and perseverance, good </a:t>
            </a:r>
            <a:r>
              <a:rPr lang="en-US" altLang="ru-RU" sz="2800" b="1" dirty="0" smtClean="0">
                <a:latin typeface="Times New Roman" pitchFamily="18" charset="0"/>
                <a:cs typeface="Times New Roman" pitchFamily="18" charset="0"/>
              </a:rPr>
              <a:t>health and skills</a:t>
            </a:r>
            <a:r>
              <a:rPr lang="kk-KZ" altLang="ru-RU" sz="2800" b="1" dirty="0" smtClean="0">
                <a:latin typeface="Times New Roman" pitchFamily="18" charset="0"/>
                <a:cs typeface="Times New Roman" pitchFamily="18" charset="0"/>
              </a:rPr>
              <a:t>;</a:t>
            </a:r>
            <a:endParaRPr lang="en-US" altLang="ru-RU" sz="2800" b="1" dirty="0" smtClean="0">
              <a:latin typeface="Times New Roman" pitchFamily="18" charset="0"/>
              <a:cs typeface="Times New Roman" pitchFamily="18" charset="0"/>
            </a:endParaRPr>
          </a:p>
          <a:p>
            <a:pPr marL="514350" indent="-514350">
              <a:buAutoNum type="arabicPeriod"/>
            </a:pPr>
            <a:r>
              <a:rPr lang="en-US" altLang="ru-RU" sz="2800" b="1" dirty="0" smtClean="0">
                <a:latin typeface="Times New Roman" pitchFamily="18" charset="0"/>
                <a:cs typeface="Times New Roman" pitchFamily="18" charset="0"/>
              </a:rPr>
              <a:t>The nomadic </a:t>
            </a:r>
            <a:r>
              <a:rPr lang="en-US" altLang="ru-RU" sz="2800" b="1" dirty="0">
                <a:latin typeface="Times New Roman" pitchFamily="18" charset="0"/>
                <a:cs typeface="Times New Roman" pitchFamily="18" charset="0"/>
              </a:rPr>
              <a:t>way of </a:t>
            </a:r>
            <a:r>
              <a:rPr lang="en-US" altLang="ru-RU" sz="2800" b="1" dirty="0" smtClean="0">
                <a:latin typeface="Times New Roman" pitchFamily="18" charset="0"/>
                <a:cs typeface="Times New Roman" pitchFamily="18" charset="0"/>
              </a:rPr>
              <a:t>life;</a:t>
            </a:r>
            <a:endParaRPr lang="ru-RU" altLang="ru-RU" sz="2800" b="1" dirty="0" smtClean="0">
              <a:latin typeface="Times New Roman" pitchFamily="18" charset="0"/>
              <a:cs typeface="Times New Roman" pitchFamily="18" charset="0"/>
            </a:endParaRPr>
          </a:p>
          <a:p>
            <a:pPr marL="0" indent="0">
              <a:buFont typeface="Arial" charset="0"/>
              <a:buNone/>
            </a:pPr>
            <a:r>
              <a:rPr lang="en-US" altLang="ru-RU" sz="2800" b="1" dirty="0">
                <a:latin typeface="Times New Roman" pitchFamily="18" charset="0"/>
                <a:cs typeface="Times New Roman" pitchFamily="18" charset="0"/>
              </a:rPr>
              <a:t>3</a:t>
            </a:r>
            <a:r>
              <a:rPr lang="en-US" altLang="ru-RU" sz="2800" b="1" dirty="0" smtClean="0">
                <a:latin typeface="Times New Roman" pitchFamily="18" charset="0"/>
                <a:cs typeface="Times New Roman" pitchFamily="18" charset="0"/>
              </a:rPr>
              <a:t>. The value of freedom and peace</a:t>
            </a:r>
            <a:r>
              <a:rPr lang="kk-KZ" altLang="ru-RU" sz="2800" b="1" dirty="0" smtClean="0">
                <a:latin typeface="Times New Roman" pitchFamily="18" charset="0"/>
                <a:cs typeface="Times New Roman" pitchFamily="18" charset="0"/>
              </a:rPr>
              <a:t>;</a:t>
            </a:r>
          </a:p>
          <a:p>
            <a:pPr marL="0" indent="0">
              <a:buNone/>
            </a:pPr>
            <a:r>
              <a:rPr lang="en-US" altLang="ru-RU" sz="2800" b="1" dirty="0">
                <a:latin typeface="Times New Roman" pitchFamily="18" charset="0"/>
                <a:cs typeface="Times New Roman" pitchFamily="18" charset="0"/>
              </a:rPr>
              <a:t>4</a:t>
            </a:r>
            <a:r>
              <a:rPr lang="en-US" altLang="ru-RU" sz="2800" b="1" dirty="0" smtClean="0">
                <a:latin typeface="Times New Roman" pitchFamily="18" charset="0"/>
                <a:cs typeface="Times New Roman" pitchFamily="18" charset="0"/>
              </a:rPr>
              <a:t>.  The ability to forgive and forget all the bad things in history. </a:t>
            </a:r>
            <a:r>
              <a:rPr lang="de-DE" altLang="ru-RU" sz="2800" b="1" dirty="0">
                <a:latin typeface="Times New Roman" pitchFamily="18" charset="0"/>
                <a:cs typeface="Times New Roman" pitchFamily="18" charset="0"/>
              </a:rPr>
              <a:t>(</a:t>
            </a:r>
            <a:r>
              <a:rPr lang="de-DE" altLang="ru-RU" sz="2800" b="1" dirty="0" err="1">
                <a:latin typeface="Times New Roman" pitchFamily="18" charset="0"/>
                <a:cs typeface="Times New Roman" pitchFamily="18" charset="0"/>
              </a:rPr>
              <a:t>Asharshylyk</a:t>
            </a:r>
            <a:r>
              <a:rPr lang="de-DE" altLang="ru-RU" sz="2800" b="1" dirty="0">
                <a:latin typeface="Times New Roman" pitchFamily="18" charset="0"/>
                <a:cs typeface="Times New Roman" pitchFamily="18" charset="0"/>
              </a:rPr>
              <a:t> 3 </a:t>
            </a:r>
            <a:r>
              <a:rPr lang="de-DE" altLang="ru-RU" sz="2800" b="1" dirty="0" err="1">
                <a:latin typeface="Times New Roman" pitchFamily="18" charset="0"/>
                <a:cs typeface="Times New Roman" pitchFamily="18" charset="0"/>
              </a:rPr>
              <a:t>million</a:t>
            </a:r>
            <a:r>
              <a:rPr lang="de-DE" altLang="ru-RU" sz="2800" b="1" dirty="0">
                <a:latin typeface="Times New Roman" pitchFamily="18" charset="0"/>
                <a:cs typeface="Times New Roman" pitchFamily="18" charset="0"/>
              </a:rPr>
              <a:t> 1921-1933 </a:t>
            </a:r>
          </a:p>
          <a:p>
            <a:pPr marL="0" indent="0">
              <a:buNone/>
            </a:pPr>
            <a:r>
              <a:rPr lang="de-DE" altLang="ru-RU" sz="2800" b="1" dirty="0">
                <a:latin typeface="Times New Roman" pitchFamily="18" charset="0"/>
                <a:cs typeface="Times New Roman" pitchFamily="18" charset="0"/>
              </a:rPr>
              <a:t>– 1941 Holocaust 6 </a:t>
            </a:r>
            <a:r>
              <a:rPr lang="de-DE" altLang="ru-RU" sz="2800" b="1" dirty="0" err="1">
                <a:latin typeface="Times New Roman" pitchFamily="18" charset="0"/>
                <a:cs typeface="Times New Roman" pitchFamily="18" charset="0"/>
              </a:rPr>
              <a:t>million</a:t>
            </a:r>
            <a:r>
              <a:rPr lang="de-DE" altLang="ru-RU" sz="2800" b="1" dirty="0">
                <a:latin typeface="Times New Roman" pitchFamily="18" charset="0"/>
                <a:cs typeface="Times New Roman" pitchFamily="18" charset="0"/>
              </a:rPr>
              <a:t>).</a:t>
            </a:r>
          </a:p>
          <a:p>
            <a:pPr marL="0" indent="0">
              <a:buFont typeface="Arial" charset="0"/>
              <a:buNone/>
            </a:pPr>
            <a:r>
              <a:rPr lang="en-US" altLang="ru-RU" sz="2800" b="1" dirty="0" smtClean="0">
                <a:latin typeface="Times New Roman" pitchFamily="18" charset="0"/>
                <a:cs typeface="Times New Roman" pitchFamily="18" charset="0"/>
              </a:rPr>
              <a:t>5. Positive philosophy for the future</a:t>
            </a:r>
          </a:p>
          <a:p>
            <a:pPr marL="0" indent="0">
              <a:buFont typeface="Arial" charset="0"/>
              <a:buNone/>
            </a:pPr>
            <a:r>
              <a:rPr lang="en-US" altLang="ru-RU" sz="2800" b="1" dirty="0" smtClean="0">
                <a:latin typeface="Times New Roman" pitchFamily="18" charset="0"/>
                <a:cs typeface="Times New Roman" pitchFamily="18" charset="0"/>
              </a:rPr>
              <a:t>– 1941 Holocaust 6 million).</a:t>
            </a:r>
          </a:p>
        </p:txBody>
      </p:sp>
      <p:pic>
        <p:nvPicPr>
          <p:cNvPr id="184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700816"/>
            <a:ext cx="2981597" cy="1960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550" y="4725144"/>
            <a:ext cx="3781425" cy="1936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3950" y="4700817"/>
            <a:ext cx="1670050" cy="1960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4625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3608" y="476672"/>
            <a:ext cx="7365504" cy="648072"/>
          </a:xfrm>
        </p:spPr>
        <p:txBody>
          <a:bodyPr>
            <a:normAutofit fontScale="90000"/>
          </a:bodyPr>
          <a:lstStyle/>
          <a:p>
            <a:r>
              <a:rPr lang="ru-RU" b="1" dirty="0" smtClean="0"/>
              <a:t/>
            </a:r>
            <a:br>
              <a:rPr lang="ru-RU" b="1" dirty="0" smtClean="0"/>
            </a:br>
            <a:r>
              <a:rPr lang="ru-RU" sz="4900" b="1" dirty="0">
                <a:solidFill>
                  <a:srgbClr val="7030A0"/>
                </a:solidFill>
              </a:rPr>
              <a:t/>
            </a:r>
            <a:br>
              <a:rPr lang="ru-RU" sz="4900" b="1" dirty="0">
                <a:solidFill>
                  <a:srgbClr val="7030A0"/>
                </a:solidFill>
              </a:rPr>
            </a:br>
            <a:r>
              <a:rPr lang="en-US" sz="4900" b="1" dirty="0" smtClean="0">
                <a:solidFill>
                  <a:srgbClr val="7030A0"/>
                </a:solidFill>
                <a:latin typeface="Times New Roman" pitchFamily="18" charset="0"/>
                <a:cs typeface="Times New Roman" pitchFamily="18" charset="0"/>
              </a:rPr>
              <a:t>Definition:</a:t>
            </a:r>
            <a:r>
              <a:rPr lang="en-US" sz="4900" b="1" dirty="0"/>
              <a:t/>
            </a:r>
            <a:br>
              <a:rPr lang="en-US" sz="4900" b="1" dirty="0"/>
            </a:br>
            <a:r>
              <a:rPr lang="ru-RU" b="1" dirty="0" smtClean="0">
                <a:latin typeface="Times New Roman" pitchFamily="18" charset="0"/>
                <a:cs typeface="Times New Roman" pitchFamily="18" charset="0"/>
              </a:rPr>
              <a:t/>
            </a:r>
            <a:br>
              <a:rPr lang="ru-RU" b="1" dirty="0" smtClean="0">
                <a:latin typeface="Times New Roman" pitchFamily="18" charset="0"/>
                <a:cs typeface="Times New Roman" pitchFamily="18" charset="0"/>
              </a:rPr>
            </a:br>
            <a:endParaRPr lang="ru-RU" b="1" dirty="0">
              <a:latin typeface="Times New Roman" pitchFamily="18" charset="0"/>
              <a:cs typeface="Times New Roman" pitchFamily="18" charset="0"/>
            </a:endParaRPr>
          </a:p>
        </p:txBody>
      </p:sp>
      <p:sp>
        <p:nvSpPr>
          <p:cNvPr id="3" name="Содержимое 2"/>
          <p:cNvSpPr>
            <a:spLocks noGrp="1"/>
          </p:cNvSpPr>
          <p:nvPr>
            <p:ph idx="1"/>
          </p:nvPr>
        </p:nvSpPr>
        <p:spPr>
          <a:xfrm>
            <a:off x="467544" y="1124744"/>
            <a:ext cx="8229600" cy="4176463"/>
          </a:xfrm>
        </p:spPr>
        <p:txBody>
          <a:bodyPr>
            <a:normAutofit lnSpcReduction="10000"/>
          </a:bodyPr>
          <a:lstStyle/>
          <a:p>
            <a:pPr marL="0" lvl="0" indent="0" fontAlgn="base">
              <a:spcAft>
                <a:spcPct val="0"/>
              </a:spcAft>
              <a:buNone/>
            </a:pPr>
            <a:r>
              <a:rPr lang="en-US" altLang="ru-RU" sz="4400" b="1" i="1" u="sng" dirty="0">
                <a:solidFill>
                  <a:srgbClr val="7030A0"/>
                </a:solidFill>
                <a:latin typeface="Times New Roman" panose="02020603050405020304" pitchFamily="18" charset="0"/>
                <a:cs typeface="Times New Roman" panose="02020603050405020304" pitchFamily="18" charset="0"/>
              </a:rPr>
              <a:t> Being</a:t>
            </a:r>
            <a:r>
              <a:rPr lang="en-US" altLang="ru-RU" sz="4400" b="1" dirty="0">
                <a:solidFill>
                  <a:srgbClr val="7030A0"/>
                </a:solidFill>
                <a:latin typeface="Times New Roman" panose="02020603050405020304" pitchFamily="18" charset="0"/>
                <a:cs typeface="Times New Roman" panose="02020603050405020304" pitchFamily="18" charset="0"/>
              </a:rPr>
              <a:t> </a:t>
            </a:r>
            <a:r>
              <a:rPr lang="en-US" altLang="ru-RU" sz="4400" b="1" dirty="0">
                <a:solidFill>
                  <a:prstClr val="black"/>
                </a:solidFill>
                <a:latin typeface="Times New Roman" panose="02020603050405020304" pitchFamily="18" charset="0"/>
                <a:cs typeface="Times New Roman" panose="02020603050405020304" pitchFamily="18" charset="0"/>
              </a:rPr>
              <a:t>one of the fundamental concept philosophy which describe widely meaning of life.</a:t>
            </a:r>
          </a:p>
          <a:p>
            <a:pPr marL="0" lvl="0" indent="0" fontAlgn="base">
              <a:spcAft>
                <a:spcPct val="0"/>
              </a:spcAft>
              <a:buNone/>
            </a:pPr>
            <a:r>
              <a:rPr lang="en-US" altLang="ru-RU" sz="4400" b="1" dirty="0">
                <a:solidFill>
                  <a:prstClr val="black"/>
                </a:solidFill>
                <a:latin typeface="Times New Roman" panose="02020603050405020304" pitchFamily="18" charset="0"/>
                <a:cs typeface="Times New Roman" panose="02020603050405020304" pitchFamily="18" charset="0"/>
              </a:rPr>
              <a:t>  For instance: Being of Kazakh people – which includes of all virtues and values of nation.</a:t>
            </a:r>
            <a:endParaRPr lang="en-US" sz="4000"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4941168"/>
            <a:ext cx="6048672"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43148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Подзаголовок 2"/>
          <p:cNvSpPr>
            <a:spLocks noGrp="1"/>
          </p:cNvSpPr>
          <p:nvPr>
            <p:ph type="subTitle" idx="1"/>
          </p:nvPr>
        </p:nvSpPr>
        <p:spPr>
          <a:xfrm>
            <a:off x="928688" y="357188"/>
            <a:ext cx="7500937" cy="5857875"/>
          </a:xfrm>
        </p:spPr>
        <p:txBody>
          <a:bodyPr/>
          <a:lstStyle/>
          <a:p>
            <a:pPr eaLnBrk="1" hangingPunct="1"/>
            <a:r>
              <a:rPr lang="en-US" altLang="ru-RU" sz="5400" b="1" i="1" u="sng" smtClean="0">
                <a:solidFill>
                  <a:srgbClr val="7030A0"/>
                </a:solidFill>
              </a:rPr>
              <a:t>Being in ancient philosophy</a:t>
            </a:r>
          </a:p>
          <a:p>
            <a:pPr algn="l" eaLnBrk="1" hangingPunct="1"/>
            <a:r>
              <a:rPr lang="en-US" altLang="ru-RU" sz="5400" smtClean="0">
                <a:solidFill>
                  <a:schemeClr val="tx1"/>
                </a:solidFill>
              </a:rPr>
              <a:t>As an independent concept, being appears in ancient Greek philosophy, in the </a:t>
            </a:r>
            <a:r>
              <a:rPr lang="en-US" altLang="ru-RU" sz="5400" b="1" smtClean="0">
                <a:solidFill>
                  <a:schemeClr val="tx1"/>
                </a:solidFill>
              </a:rPr>
              <a:t>Eleatic</a:t>
            </a:r>
            <a:r>
              <a:rPr lang="en-US" altLang="ru-RU" sz="5400" smtClean="0">
                <a:solidFill>
                  <a:schemeClr val="tx1"/>
                </a:solidFill>
              </a:rPr>
              <a:t> doctrine.</a:t>
            </a:r>
            <a:endParaRPr lang="ru-RU" altLang="ru-RU" sz="5400" smtClean="0">
              <a:solidFill>
                <a:schemeClr val="tx1"/>
              </a:solidFill>
            </a:endParaRP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463" y="5397500"/>
            <a:ext cx="2033587"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01797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Подзаголовок 2"/>
          <p:cNvSpPr>
            <a:spLocks noGrp="1"/>
          </p:cNvSpPr>
          <p:nvPr>
            <p:ph type="subTitle" idx="1"/>
          </p:nvPr>
        </p:nvSpPr>
        <p:spPr>
          <a:xfrm>
            <a:off x="928688" y="357188"/>
            <a:ext cx="7500937" cy="5857875"/>
          </a:xfrm>
        </p:spPr>
        <p:txBody>
          <a:bodyPr/>
          <a:lstStyle/>
          <a:p>
            <a:pPr algn="l" eaLnBrk="1" hangingPunct="1"/>
            <a:r>
              <a:rPr lang="en-US" altLang="ru-RU" sz="4400" b="1" u="sng" dirty="0" smtClean="0">
                <a:solidFill>
                  <a:srgbClr val="7030A0"/>
                </a:solidFill>
              </a:rPr>
              <a:t>1. Parmenides </a:t>
            </a:r>
            <a:r>
              <a:rPr lang="en-US" altLang="ru-RU" sz="4400" b="1" dirty="0" smtClean="0">
                <a:solidFill>
                  <a:schemeClr val="tx1"/>
                </a:solidFill>
              </a:rPr>
              <a:t>formulated thesis, which became one of the paradigms of Western ontological standing Thinking: </a:t>
            </a:r>
            <a:r>
              <a:rPr lang="en-US" altLang="ru-RU" sz="4400" b="1" dirty="0" smtClean="0">
                <a:solidFill>
                  <a:srgbClr val="7030A0"/>
                </a:solidFill>
              </a:rPr>
              <a:t>Being is eternal and immutable </a:t>
            </a:r>
            <a:r>
              <a:rPr lang="en-US" altLang="ru-RU" sz="4400" b="1" dirty="0" smtClean="0">
                <a:solidFill>
                  <a:schemeClr val="tx1"/>
                </a:solidFill>
              </a:rPr>
              <a:t> </a:t>
            </a:r>
            <a:r>
              <a:rPr lang="en-US" altLang="ru-RU" sz="4400" b="1" u="sng" dirty="0" smtClean="0">
                <a:solidFill>
                  <a:schemeClr val="tx1"/>
                </a:solidFill>
              </a:rPr>
              <a:t>unity. </a:t>
            </a:r>
            <a:endParaRPr lang="ru-RU" altLang="ru-RU" sz="4400" b="1" u="sng" dirty="0" smtClean="0">
              <a:solidFill>
                <a:schemeClr val="tx1"/>
              </a:solidFill>
            </a:endParaRPr>
          </a:p>
        </p:txBody>
      </p:sp>
      <p:pic>
        <p:nvPicPr>
          <p:cNvPr id="21507" name="Picture 3" descr="C:\Documents and Settings\User\Рабочий стол\Картинки\parmenid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8" y="3714750"/>
            <a:ext cx="2143125"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594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Подзаголовок 2"/>
          <p:cNvSpPr>
            <a:spLocks noGrp="1"/>
          </p:cNvSpPr>
          <p:nvPr>
            <p:ph type="subTitle" idx="1"/>
          </p:nvPr>
        </p:nvSpPr>
        <p:spPr>
          <a:xfrm>
            <a:off x="214313" y="214313"/>
            <a:ext cx="8786812" cy="6000750"/>
          </a:xfrm>
        </p:spPr>
        <p:txBody>
          <a:bodyPr/>
          <a:lstStyle/>
          <a:p>
            <a:pPr algn="l" eaLnBrk="1" hangingPunct="1"/>
            <a:r>
              <a:rPr lang="en-US" altLang="ru-RU" sz="4400" dirty="0" smtClean="0">
                <a:solidFill>
                  <a:srgbClr val="7030A0"/>
                </a:solidFill>
              </a:rPr>
              <a:t>Opposing</a:t>
            </a:r>
            <a:r>
              <a:rPr lang="en-US" altLang="ru-RU" sz="4400" dirty="0" smtClean="0">
                <a:solidFill>
                  <a:schemeClr val="tx1"/>
                </a:solidFill>
              </a:rPr>
              <a:t> to being (moving manifold)  is </a:t>
            </a:r>
            <a:r>
              <a:rPr lang="en-US" altLang="ru-RU" sz="4400" b="1" dirty="0" smtClean="0">
                <a:solidFill>
                  <a:srgbClr val="7030A0"/>
                </a:solidFill>
              </a:rPr>
              <a:t>non-being</a:t>
            </a:r>
            <a:r>
              <a:rPr lang="en-US" altLang="ru-RU" sz="4400" dirty="0" smtClean="0">
                <a:solidFill>
                  <a:schemeClr val="tx1"/>
                </a:solidFill>
              </a:rPr>
              <a:t>. Being is the fullness  of all qualities that merge in the highest certainty</a:t>
            </a:r>
            <a:endParaRPr lang="ru-RU" altLang="ru-RU" sz="4400" dirty="0" smtClean="0">
              <a:solidFill>
                <a:schemeClr val="tx1"/>
              </a:solidFill>
            </a:endParaRPr>
          </a:p>
        </p:txBody>
      </p:sp>
      <p:pic>
        <p:nvPicPr>
          <p:cNvPr id="22531" name="Picture 3" descr="C:\Documents and Settings\User\Рабочий стол\Картинки\4a733134f0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68960"/>
            <a:ext cx="8390706" cy="364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50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1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6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9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0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3245</TotalTime>
  <Words>738</Words>
  <Application>Microsoft Office PowerPoint</Application>
  <PresentationFormat>Экран (4:3)</PresentationFormat>
  <Paragraphs>47</Paragraphs>
  <Slides>23</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11</vt:i4>
      </vt:variant>
      <vt:variant>
        <vt:lpstr>Заголовки слайдов</vt:lpstr>
      </vt:variant>
      <vt:variant>
        <vt:i4>23</vt:i4>
      </vt:variant>
    </vt:vector>
  </HeadingPairs>
  <TitlesOfParts>
    <vt:vector size="38" baseType="lpstr">
      <vt:lpstr>Arial</vt:lpstr>
      <vt:lpstr>Calibri</vt:lpstr>
      <vt:lpstr>Times New Roman</vt:lpstr>
      <vt:lpstr>Wingdings</vt:lpstr>
      <vt:lpstr>Тема Office</vt:lpstr>
      <vt:lpstr>1_Тема Office</vt:lpstr>
      <vt:lpstr>2_Тема Office</vt:lpstr>
      <vt:lpstr>3_Тема Office</vt:lpstr>
      <vt:lpstr>4_Тема Office</vt:lpstr>
      <vt:lpstr>5_Тема Office</vt:lpstr>
      <vt:lpstr>6_Тема Office</vt:lpstr>
      <vt:lpstr>9_Тема Office</vt:lpstr>
      <vt:lpstr>10_Тема Office</vt:lpstr>
      <vt:lpstr>11_Тема Office</vt:lpstr>
      <vt:lpstr>16_Тема Office</vt:lpstr>
      <vt:lpstr> Handouts</vt:lpstr>
      <vt:lpstr>Презентация PowerPoint</vt:lpstr>
      <vt:lpstr>Презентация PowerPoint</vt:lpstr>
      <vt:lpstr>What it means to be human</vt:lpstr>
      <vt:lpstr>Being of Kazakh:</vt:lpstr>
      <vt:lpstr>  Definition: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In 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Дәріс № 5 Ұлттық діндер</dc:title>
  <dc:creator>ИП ЖОЛАМАН</dc:creator>
  <cp:lastModifiedBy>Almas</cp:lastModifiedBy>
  <cp:revision>347</cp:revision>
  <dcterms:created xsi:type="dcterms:W3CDTF">2014-10-02T02:14:26Z</dcterms:created>
  <dcterms:modified xsi:type="dcterms:W3CDTF">2024-10-23T14:30:30Z</dcterms:modified>
</cp:coreProperties>
</file>